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5" r:id="rId5"/>
    <p:sldId id="385" r:id="rId6"/>
    <p:sldId id="386" r:id="rId7"/>
    <p:sldId id="387" r:id="rId8"/>
    <p:sldId id="388" r:id="rId9"/>
    <p:sldId id="389" r:id="rId10"/>
    <p:sldId id="373" r:id="rId11"/>
    <p:sldId id="331" r:id="rId12"/>
    <p:sldId id="390" r:id="rId13"/>
    <p:sldId id="391" r:id="rId14"/>
    <p:sldId id="392" r:id="rId15"/>
    <p:sldId id="393" r:id="rId16"/>
    <p:sldId id="333" r:id="rId17"/>
    <p:sldId id="326" r:id="rId18"/>
    <p:sldId id="394" r:id="rId19"/>
    <p:sldId id="297" r:id="rId20"/>
    <p:sldId id="395" r:id="rId21"/>
    <p:sldId id="396" r:id="rId22"/>
    <p:sldId id="397" r:id="rId23"/>
    <p:sldId id="398" r:id="rId24"/>
    <p:sldId id="283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266" r:id="rId33"/>
    <p:sldId id="272" r:id="rId34"/>
    <p:sldId id="293" r:id="rId35"/>
    <p:sldId id="351" r:id="rId36"/>
    <p:sldId id="273" r:id="rId37"/>
    <p:sldId id="406" r:id="rId38"/>
    <p:sldId id="407" r:id="rId39"/>
    <p:sldId id="384" r:id="rId40"/>
    <p:sldId id="284" r:id="rId41"/>
  </p:sldIdLst>
  <p:sldSz cx="12192000" cy="6858000"/>
  <p:notesSz cx="6858000" cy="9144000"/>
  <p:embeddedFontLst>
    <p:embeddedFont>
      <p:font typeface="Agency FB" panose="020B05030202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微软雅黑" panose="020B0503020204020204" pitchFamily="34" charset="-122"/>
      <p:regular r:id="rId51"/>
      <p:bold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54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6D0"/>
    <a:srgbClr val="197BC8"/>
    <a:srgbClr val="003867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18" autoAdjust="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129"/>
        <p:guide orient="horz" pos="4190"/>
        <p:guide pos="230"/>
        <p:guide pos="7454"/>
        <p:guide orient="horz" pos="561"/>
        <p:guide orient="horz" pos="700"/>
        <p:guide orient="horz" pos="4017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0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2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67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2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11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179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1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25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11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97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4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2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5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5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image" Target="../media/image7.jpe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39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5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image" Target="../media/image7.jpeg"/><Relationship Id="rId2" Type="http://schemas.openxmlformats.org/officeDocument/2006/relationships/tags" Target="../tags/tag79.xml"/><Relationship Id="rId16" Type="http://schemas.openxmlformats.org/officeDocument/2006/relationships/notesSlide" Target="../notesSlides/notesSlide23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4.jp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2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8334" y="832864"/>
            <a:ext cx="2685351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13800" dirty="0">
                <a:solidFill>
                  <a:srgbClr val="003867"/>
                </a:solidFill>
              </a:rPr>
              <a:t>C++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6274" y="2709666"/>
            <a:ext cx="7803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708" y="3748606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  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7177086" y="311224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使用对象作为函数参数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7127177" y="2429278"/>
            <a:ext cx="4878065" cy="1544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内，形参对象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77EFDD7-3DAE-43B0-9959-27B7D9EB6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77788"/>
            <a:ext cx="6516688" cy="67024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# 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class Tr{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public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>
                <a:solidFill>
                  <a:srgbClr val="0000FF"/>
                </a:solidFill>
              </a:rPr>
              <a:t>     </a:t>
            </a:r>
            <a:r>
              <a:rPr kumimoji="1" lang="en-US" altLang="zh-CN" sz="1600" b="0" dirty="0"/>
              <a:t>Tr(int 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void </a:t>
            </a:r>
            <a:r>
              <a:rPr kumimoji="1" lang="en-US" altLang="zh-CN" sz="1600" b="0" dirty="0" err="1"/>
              <a:t>set_i</a:t>
            </a:r>
            <a:r>
              <a:rPr kumimoji="1" lang="en-US" altLang="zh-CN" sz="1600" b="0" dirty="0"/>
              <a:t>(int 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int 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{return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;}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private</a:t>
            </a:r>
            <a:r>
              <a:rPr kumimoji="1" lang="zh-CN" altLang="en-US" sz="1600" b="0" dirty="0">
                <a:ea typeface="黑体" panose="02010609060101010101" pitchFamily="49" charset="-122"/>
                <a:cs typeface="宋体" panose="02010600030101010101" pitchFamily="2" charset="-122"/>
              </a:rPr>
              <a:t>：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    int </a:t>
            </a:r>
            <a:r>
              <a:rPr kumimoji="1" lang="en-US" altLang="zh-CN" sz="1600" b="0" dirty="0" err="1"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;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void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sqr_it</a:t>
            </a:r>
            <a:r>
              <a:rPr kumimoji="1" lang="en-US" altLang="zh-CN" sz="1600" dirty="0">
                <a:solidFill>
                  <a:srgbClr val="FF0000"/>
                </a:solidFill>
              </a:rPr>
              <a:t>(Tr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ob</a:t>
            </a:r>
            <a:r>
              <a:rPr kumimoji="1" lang="en-US" altLang="zh-CN" sz="1600" dirty="0">
                <a:solidFill>
                  <a:srgbClr val="FF0000"/>
                </a:solidFill>
              </a:rPr>
              <a:t>) // </a:t>
            </a:r>
            <a:r>
              <a:rPr kumimoji="1" lang="zh-CN" altLang="en-US" sz="1600" dirty="0">
                <a:solidFill>
                  <a:srgbClr val="FF0000"/>
                </a:solidFill>
              </a:rPr>
              <a:t>对象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ob</a:t>
            </a:r>
            <a:r>
              <a:rPr kumimoji="1" lang="zh-CN" altLang="en-US" sz="1600" dirty="0">
                <a:solidFill>
                  <a:srgbClr val="FF0000"/>
                </a:solidFill>
              </a:rPr>
              <a:t>作为函数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sqr_it</a:t>
            </a:r>
            <a:r>
              <a:rPr kumimoji="1" lang="zh-CN" altLang="en-US" sz="1600" dirty="0">
                <a:solidFill>
                  <a:srgbClr val="FF0000"/>
                </a:solidFill>
              </a:rPr>
              <a:t>的形参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</a:t>
            </a:r>
            <a:r>
              <a:rPr kumimoji="1" lang="en-US" altLang="zh-CN" sz="1600" b="0" dirty="0" err="1"/>
              <a:t>ob.set_i</a:t>
            </a:r>
            <a:r>
              <a:rPr kumimoji="1" lang="en-US" altLang="zh-CN" sz="1600" b="0" dirty="0"/>
              <a:t>(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()*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内，形参对象</a:t>
            </a:r>
            <a:r>
              <a:rPr kumimoji="1" lang="en-US" altLang="zh-CN" sz="1600" b="0" dirty="0" err="1"/>
              <a:t>ob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:”&lt;&lt;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Tr obj(10);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前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sqr_it</a:t>
            </a:r>
            <a:r>
              <a:rPr kumimoji="1" lang="en-US" altLang="zh-CN" sz="1600" b="0" dirty="0"/>
              <a:t>(obj);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后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return 0;</a:t>
            </a:r>
            <a:endParaRPr kumimoji="1" lang="en-US" altLang="zh-CN" sz="1600" b="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</a:rPr>
              <a:t>}</a:t>
            </a:r>
            <a:endParaRPr kumimoji="1" lang="en-US" altLang="zh-CN" sz="1600" b="0" dirty="0"/>
          </a:p>
        </p:txBody>
      </p:sp>
    </p:spTree>
    <p:extLst>
      <p:ext uri="{BB962C8B-B14F-4D97-AF65-F5344CB8AC3E}">
        <p14:creationId xmlns:p14="http://schemas.microsoft.com/office/powerpoint/2010/main" val="3067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2" cy="7632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在向函数传递对象时，是通过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“传值调用”传递给函数的，只由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实参传递给形参，而不能由形参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传递给实参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函数中对对象的任何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修改均不影响调用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该函数的对象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只是把对象的值拿出来做运算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</a:t>
            </a:r>
          </a:p>
        </p:txBody>
      </p:sp>
    </p:spTree>
    <p:extLst>
      <p:ext uri="{BB962C8B-B14F-4D97-AF65-F5344CB8AC3E}">
        <p14:creationId xmlns:p14="http://schemas.microsoft.com/office/powerpoint/2010/main" val="20359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7177086" y="311224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使用对象指针作为函数参数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7127177" y="2429278"/>
            <a:ext cx="5064823" cy="1544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内，形参对象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:100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B3C1C9A-1E58-43B6-8F26-F5EF459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77788"/>
            <a:ext cx="6840538" cy="67024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# 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class Tr{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public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>
                <a:solidFill>
                  <a:srgbClr val="0000FF"/>
                </a:solidFill>
              </a:rPr>
              <a:t>     </a:t>
            </a:r>
            <a:r>
              <a:rPr kumimoji="1" lang="en-US" altLang="zh-CN" sz="1600" b="0" dirty="0"/>
              <a:t>Tr(int n)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void </a:t>
            </a:r>
            <a:r>
              <a:rPr kumimoji="1" lang="en-US" altLang="zh-CN" sz="1600" b="0" dirty="0" err="1"/>
              <a:t>set_i</a:t>
            </a:r>
            <a:r>
              <a:rPr kumimoji="1" lang="en-US" altLang="zh-CN" sz="1600" b="0" dirty="0"/>
              <a:t>(int 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int 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{return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;}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private</a:t>
            </a:r>
            <a:r>
              <a:rPr kumimoji="1" lang="zh-CN" altLang="en-US" sz="1600" b="0" dirty="0">
                <a:ea typeface="黑体" panose="02010609060101010101" pitchFamily="49" charset="-122"/>
                <a:cs typeface="宋体" panose="02010600030101010101" pitchFamily="2" charset="-122"/>
              </a:rPr>
              <a:t>：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    int </a:t>
            </a:r>
            <a:r>
              <a:rPr kumimoji="1" lang="en-US" altLang="zh-CN" sz="1600" b="0" dirty="0" err="1"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;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void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sqr_it</a:t>
            </a:r>
            <a:r>
              <a:rPr kumimoji="1" lang="en-US" altLang="zh-CN" sz="1600" dirty="0">
                <a:solidFill>
                  <a:srgbClr val="FF0000"/>
                </a:solidFill>
              </a:rPr>
              <a:t>(Tr*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ob</a:t>
            </a:r>
            <a:r>
              <a:rPr kumimoji="1" lang="en-US" altLang="zh-CN" sz="1600" dirty="0">
                <a:solidFill>
                  <a:srgbClr val="FF0000"/>
                </a:solidFill>
              </a:rPr>
              <a:t>) // </a:t>
            </a:r>
            <a:r>
              <a:rPr kumimoji="1" lang="zh-CN" altLang="en-US" sz="1600" dirty="0">
                <a:solidFill>
                  <a:srgbClr val="FF0000"/>
                </a:solidFill>
              </a:rPr>
              <a:t>对象指针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ob</a:t>
            </a:r>
            <a:r>
              <a:rPr kumimoji="1" lang="zh-CN" altLang="en-US" sz="1600" dirty="0">
                <a:solidFill>
                  <a:srgbClr val="FF0000"/>
                </a:solidFill>
              </a:rPr>
              <a:t>作为函数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sqr_it</a:t>
            </a:r>
            <a:r>
              <a:rPr kumimoji="1" lang="zh-CN" altLang="en-US" sz="1600" dirty="0">
                <a:solidFill>
                  <a:srgbClr val="FF0000"/>
                </a:solidFill>
              </a:rPr>
              <a:t>的形参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</a:t>
            </a:r>
            <a:r>
              <a:rPr kumimoji="1" lang="en-US" altLang="zh-CN" sz="1600" b="0" dirty="0" err="1"/>
              <a:t>ob</a:t>
            </a:r>
            <a:r>
              <a:rPr kumimoji="1" lang="en-US" altLang="zh-CN" sz="1600" b="0" dirty="0"/>
              <a:t>-&gt;</a:t>
            </a:r>
            <a:r>
              <a:rPr kumimoji="1" lang="en-US" altLang="zh-CN" sz="1600" b="0" dirty="0" err="1"/>
              <a:t>set_i</a:t>
            </a:r>
            <a:r>
              <a:rPr kumimoji="1" lang="en-US" altLang="zh-CN" sz="1600" b="0" dirty="0"/>
              <a:t>(</a:t>
            </a:r>
            <a:r>
              <a:rPr kumimoji="1" lang="en-US" altLang="zh-CN" sz="1600" b="0" dirty="0" err="1"/>
              <a:t>ob</a:t>
            </a:r>
            <a:r>
              <a:rPr kumimoji="1" lang="en-US" altLang="zh-CN" sz="1600" b="0" dirty="0"/>
              <a:t>-&gt;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()*</a:t>
            </a:r>
            <a:r>
              <a:rPr kumimoji="1" lang="en-US" altLang="zh-CN" sz="1600" b="0" dirty="0" err="1"/>
              <a:t>ob</a:t>
            </a:r>
            <a:r>
              <a:rPr kumimoji="1" lang="en-US" altLang="zh-CN" sz="1600" b="0" dirty="0"/>
              <a:t>-&gt;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内，形参对象</a:t>
            </a:r>
            <a:r>
              <a:rPr kumimoji="1" lang="en-US" altLang="zh-CN" sz="1600" b="0" dirty="0" err="1"/>
              <a:t>ob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:”&lt;&lt;</a:t>
            </a:r>
            <a:r>
              <a:rPr kumimoji="1" lang="en-US" altLang="zh-CN" sz="1600" b="0" dirty="0" err="1"/>
              <a:t>ob</a:t>
            </a:r>
            <a:r>
              <a:rPr kumimoji="1" lang="en-US" altLang="zh-CN" sz="1600" b="0" dirty="0"/>
              <a:t>-&gt;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Tr obj(10);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前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sqr_it</a:t>
            </a:r>
            <a:r>
              <a:rPr kumimoji="1" lang="en-US" altLang="zh-CN" sz="1600" b="0" dirty="0"/>
              <a:t>(</a:t>
            </a:r>
            <a:r>
              <a:rPr kumimoji="1" lang="en-US" altLang="zh-CN" sz="1600" dirty="0">
                <a:solidFill>
                  <a:srgbClr val="FF0000"/>
                </a:solidFill>
              </a:rPr>
              <a:t>&amp;obj</a:t>
            </a:r>
            <a:r>
              <a:rPr kumimoji="1" lang="en-US" altLang="zh-CN" sz="1600" b="0" dirty="0"/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后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return 0;</a:t>
            </a:r>
            <a:endParaRPr kumimoji="1" lang="en-US" altLang="zh-CN" sz="1600" b="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</a:rPr>
              <a:t>}</a:t>
            </a:r>
            <a:endParaRPr kumimoji="1" lang="en-US" altLang="zh-CN" sz="1600" b="0" dirty="0"/>
          </a:p>
        </p:txBody>
      </p:sp>
    </p:spTree>
    <p:extLst>
      <p:ext uri="{BB962C8B-B14F-4D97-AF65-F5344CB8AC3E}">
        <p14:creationId xmlns:p14="http://schemas.microsoft.com/office/powerpoint/2010/main" val="15707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2" cy="7632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使用对象指针作为函数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参数可以实现“传址调用”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函数调用时使实参对象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和形参对象指针变量指向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同一内存地址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668645" cy="67470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在函数调用过程中，对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形参对象指针所指对象值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的改变也同样影响着实参对象的值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</a:t>
            </a:r>
          </a:p>
        </p:txBody>
      </p:sp>
    </p:spTree>
    <p:extLst>
      <p:ext uri="{BB962C8B-B14F-4D97-AF65-F5344CB8AC3E}">
        <p14:creationId xmlns:p14="http://schemas.microsoft.com/office/powerpoint/2010/main" val="37450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7177086" y="311224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使用对象引用作为函数参数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7127177" y="2429278"/>
            <a:ext cx="5064823" cy="1544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内，形参对象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调用函数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sqr_it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实参对象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的数据成员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:100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7C3071-27CF-4BB0-BF42-E3F1A584D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77788"/>
            <a:ext cx="6840538" cy="67024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# 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class Tr{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public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>
                <a:solidFill>
                  <a:srgbClr val="0000FF"/>
                </a:solidFill>
              </a:rPr>
              <a:t>     </a:t>
            </a:r>
            <a:r>
              <a:rPr kumimoji="1" lang="en-US" altLang="zh-CN" sz="1600" b="0" dirty="0"/>
              <a:t>Tr(int n);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void </a:t>
            </a:r>
            <a:r>
              <a:rPr kumimoji="1" lang="en-US" altLang="zh-CN" sz="1600" b="0" dirty="0" err="1"/>
              <a:t>set_i</a:t>
            </a:r>
            <a:r>
              <a:rPr kumimoji="1" lang="en-US" altLang="zh-CN" sz="1600" b="0" dirty="0"/>
              <a:t>(int 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 = n;}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int </a:t>
            </a:r>
            <a:r>
              <a:rPr kumimoji="1" lang="en-US" altLang="zh-CN" sz="1600" b="0" dirty="0" err="1"/>
              <a:t>get_i</a:t>
            </a:r>
            <a:r>
              <a:rPr kumimoji="1" lang="en-US" altLang="zh-CN" sz="1600" b="0" dirty="0"/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    {return </a:t>
            </a:r>
            <a:r>
              <a:rPr kumimoji="1" lang="en-US" altLang="zh-CN" sz="1600" b="0" dirty="0" err="1"/>
              <a:t>i</a:t>
            </a:r>
            <a:r>
              <a:rPr kumimoji="1" lang="en-US" altLang="zh-CN" sz="1600" b="0" dirty="0"/>
              <a:t>;}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private</a:t>
            </a:r>
            <a:r>
              <a:rPr kumimoji="1" lang="zh-CN" altLang="en-US" sz="1600" b="0" dirty="0">
                <a:ea typeface="黑体" panose="02010609060101010101" pitchFamily="49" charset="-122"/>
                <a:cs typeface="宋体" panose="02010600030101010101" pitchFamily="2" charset="-122"/>
              </a:rPr>
              <a:t>：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        int </a:t>
            </a:r>
            <a:r>
              <a:rPr kumimoji="1" lang="en-US" altLang="zh-CN" sz="1600" b="0" dirty="0" err="1"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600" b="0" dirty="0">
                <a:ea typeface="黑体" panose="02010609060101010101" pitchFamily="49" charset="-122"/>
                <a:cs typeface="宋体" panose="02010600030101010101" pitchFamily="2" charset="-122"/>
              </a:rPr>
              <a:t>;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void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sqr_it</a:t>
            </a:r>
            <a:r>
              <a:rPr kumimoji="1" lang="en-US" altLang="zh-CN" sz="1600" dirty="0">
                <a:solidFill>
                  <a:srgbClr val="FF0000"/>
                </a:solidFill>
              </a:rPr>
              <a:t>(Tr&amp;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ob</a:t>
            </a:r>
            <a:r>
              <a:rPr kumimoji="1" lang="en-US" altLang="zh-CN" sz="1600" dirty="0">
                <a:solidFill>
                  <a:srgbClr val="FF0000"/>
                </a:solidFill>
              </a:rPr>
              <a:t>)</a:t>
            </a:r>
            <a:endParaRPr kumimoji="1" lang="zh-CN" altLang="en-US" sz="1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</a:t>
            </a:r>
            <a:r>
              <a:rPr kumimoji="1" lang="en-US" altLang="zh-CN" sz="1600" b="0" dirty="0" err="1"/>
              <a:t>ob.set_i</a:t>
            </a:r>
            <a:r>
              <a:rPr kumimoji="1" lang="en-US" altLang="zh-CN" sz="1600" b="0" dirty="0"/>
              <a:t>(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()*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内，形参对象</a:t>
            </a:r>
            <a:r>
              <a:rPr kumimoji="1" lang="en-US" altLang="zh-CN" sz="1600" b="0" dirty="0" err="1"/>
              <a:t>ob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:”&lt;&lt;</a:t>
            </a:r>
            <a:r>
              <a:rPr kumimoji="1" lang="en-US" altLang="zh-CN" sz="1600" b="0" dirty="0" err="1"/>
              <a:t>ob.get_i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Tr obj(10);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前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sqr_it</a:t>
            </a:r>
            <a:r>
              <a:rPr kumimoji="1" lang="en-US" altLang="zh-CN" sz="1600" b="0" dirty="0"/>
              <a:t>(</a:t>
            </a:r>
            <a:r>
              <a:rPr kumimoji="1" lang="en-US" altLang="zh-CN" sz="1600" dirty="0">
                <a:solidFill>
                  <a:srgbClr val="FF0000"/>
                </a:solidFill>
              </a:rPr>
              <a:t>obj</a:t>
            </a:r>
            <a:r>
              <a:rPr kumimoji="1" lang="en-US" altLang="zh-CN" sz="1600" b="0" dirty="0"/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&lt;&lt;“</a:t>
            </a:r>
            <a:r>
              <a:rPr kumimoji="1" lang="zh-CN" altLang="en-US" sz="1600" b="0" dirty="0"/>
              <a:t>调用函数</a:t>
            </a:r>
            <a:r>
              <a:rPr kumimoji="1" lang="en-US" altLang="zh-CN" sz="1600" b="0" dirty="0" err="1"/>
              <a:t>sqr_it</a:t>
            </a:r>
            <a:r>
              <a:rPr kumimoji="1" lang="zh-CN" altLang="en-US" sz="1600" b="0" dirty="0"/>
              <a:t>后</a:t>
            </a:r>
            <a:r>
              <a:rPr kumimoji="1" lang="en-US" altLang="zh-CN" sz="1600" b="0" dirty="0"/>
              <a:t>, </a:t>
            </a:r>
            <a:r>
              <a:rPr kumimoji="1" lang="zh-CN" altLang="en-US" sz="1600" b="0" dirty="0"/>
              <a:t>实参对象</a:t>
            </a:r>
            <a:r>
              <a:rPr kumimoji="1" lang="en-US" altLang="zh-CN" sz="1600" b="0" dirty="0"/>
              <a:t>obj</a:t>
            </a:r>
            <a:r>
              <a:rPr kumimoji="1" lang="zh-CN" altLang="en-US" sz="1600" b="0" dirty="0"/>
              <a:t>的数据成员</a:t>
            </a:r>
            <a:r>
              <a:rPr kumimoji="1" lang="en-US" altLang="zh-CN" sz="1600" b="0" dirty="0" err="1"/>
              <a:t>i</a:t>
            </a:r>
            <a:r>
              <a:rPr kumimoji="1" lang="zh-CN" altLang="en-US" sz="1600" b="0" dirty="0"/>
              <a:t>的值为</a:t>
            </a:r>
            <a:r>
              <a:rPr kumimoji="1" lang="en-US" altLang="zh-CN" sz="1600" b="0" dirty="0"/>
              <a:t>:”;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&lt;&lt;</a:t>
            </a:r>
            <a:r>
              <a:rPr kumimoji="1" lang="en-US" altLang="zh-CN" sz="1600" b="0" dirty="0" err="1"/>
              <a:t>obj.get_i</a:t>
            </a:r>
            <a:r>
              <a:rPr kumimoji="1" lang="en-US" altLang="zh-CN" sz="1600" b="0" dirty="0"/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return 0;</a:t>
            </a:r>
            <a:endParaRPr kumimoji="1" lang="en-US" altLang="zh-CN" sz="1600" b="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黑体" panose="02010609060101010101" pitchFamily="49" charset="-122"/>
              </a:rPr>
              <a:t>}</a:t>
            </a:r>
            <a:endParaRPr kumimoji="1" lang="en-US" altLang="zh-CN" sz="1600" b="0" dirty="0"/>
          </a:p>
        </p:txBody>
      </p:sp>
    </p:spTree>
    <p:extLst>
      <p:ext uri="{BB962C8B-B14F-4D97-AF65-F5344CB8AC3E}">
        <p14:creationId xmlns:p14="http://schemas.microsoft.com/office/powerpoint/2010/main" val="9963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9DABCDE-62CA-4705-B4D6-5EFF490E3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6D5F-37AD-44AA-944A-03085A62C2AF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3D53D-F754-46A6-8F79-F217D7CDD571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53F807A-3AD4-40FB-93B2-E09F6AE271BD}"/>
              </a:ext>
            </a:extLst>
          </p:cNvPr>
          <p:cNvSpPr txBox="1"/>
          <p:nvPr/>
        </p:nvSpPr>
        <p:spPr>
          <a:xfrm>
            <a:off x="4987256" y="2618620"/>
            <a:ext cx="654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</a:rPr>
              <a:t>| </a:t>
            </a:r>
            <a:r>
              <a:rPr lang="zh-CN" altLang="en-US" sz="4800" b="1" dirty="0">
                <a:solidFill>
                  <a:schemeClr val="bg1"/>
                </a:solidFill>
              </a:rPr>
              <a:t>拷贝构造函数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48DB9-D906-448F-BC48-239786CCFC38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E17B9A-E4B6-4017-94DD-7FAB88F14BEA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F82317B3-AC48-4D29-BDC3-1C2BCE85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2"/>
            </p:custDataLst>
          </p:nvPr>
        </p:nvGrpSpPr>
        <p:grpSpPr>
          <a:xfrm>
            <a:off x="1307468" y="1649152"/>
            <a:ext cx="5559309" cy="4092695"/>
            <a:chOff x="1307468" y="1649152"/>
            <a:chExt cx="5559309" cy="4092695"/>
          </a:xfrm>
        </p:grpSpPr>
        <p:sp>
          <p:nvSpPr>
            <p:cNvPr id="9" name="任意多边形: 形状 8"/>
            <p:cNvSpPr/>
            <p:nvPr/>
          </p:nvSpPr>
          <p:spPr bwMode="auto">
            <a:xfrm>
              <a:off x="3000902" y="2488824"/>
              <a:ext cx="1055226" cy="760776"/>
            </a:xfrm>
            <a:custGeom>
              <a:avLst/>
              <a:gdLst>
                <a:gd name="T0" fmla="*/ 367 w 749"/>
                <a:gd name="T1" fmla="*/ 0 h 540"/>
                <a:gd name="T2" fmla="*/ 0 w 749"/>
                <a:gd name="T3" fmla="*/ 540 h 540"/>
                <a:gd name="T4" fmla="*/ 749 w 749"/>
                <a:gd name="T5" fmla="*/ 540 h 540"/>
                <a:gd name="T6" fmla="*/ 749 w 749"/>
                <a:gd name="T7" fmla="*/ 0 h 540"/>
                <a:gd name="T8" fmla="*/ 367 w 749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540">
                  <a:moveTo>
                    <a:pt x="367" y="0"/>
                  </a:moveTo>
                  <a:lnTo>
                    <a:pt x="0" y="540"/>
                  </a:lnTo>
                  <a:lnTo>
                    <a:pt x="749" y="540"/>
                  </a:lnTo>
                  <a:lnTo>
                    <a:pt x="749" y="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885095" y="4130129"/>
              <a:ext cx="2171032" cy="760776"/>
            </a:xfrm>
            <a:custGeom>
              <a:avLst/>
              <a:gdLst>
                <a:gd name="T0" fmla="*/ 1541 w 1541"/>
                <a:gd name="T1" fmla="*/ 540 h 540"/>
                <a:gd name="T2" fmla="*/ 1541 w 1541"/>
                <a:gd name="T3" fmla="*/ 0 h 540"/>
                <a:gd name="T4" fmla="*/ 366 w 1541"/>
                <a:gd name="T5" fmla="*/ 0 h 540"/>
                <a:gd name="T6" fmla="*/ 0 w 1541"/>
                <a:gd name="T7" fmla="*/ 540 h 540"/>
                <a:gd name="T8" fmla="*/ 1541 w 1541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540">
                  <a:moveTo>
                    <a:pt x="1541" y="540"/>
                  </a:moveTo>
                  <a:lnTo>
                    <a:pt x="1541" y="0"/>
                  </a:lnTo>
                  <a:lnTo>
                    <a:pt x="366" y="0"/>
                  </a:lnTo>
                  <a:lnTo>
                    <a:pt x="0" y="540"/>
                  </a:lnTo>
                  <a:lnTo>
                    <a:pt x="1541" y="5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3558805" y="1649152"/>
              <a:ext cx="1056635" cy="779091"/>
            </a:xfrm>
            <a:custGeom>
              <a:avLst/>
              <a:gdLst>
                <a:gd name="T0" fmla="*/ 750 w 750"/>
                <a:gd name="T1" fmla="*/ 553 h 553"/>
                <a:gd name="T2" fmla="*/ 375 w 750"/>
                <a:gd name="T3" fmla="*/ 0 h 553"/>
                <a:gd name="T4" fmla="*/ 0 w 750"/>
                <a:gd name="T5" fmla="*/ 553 h 553"/>
                <a:gd name="T6" fmla="*/ 750 w 750"/>
                <a:gd name="T7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0" h="553">
                  <a:moveTo>
                    <a:pt x="750" y="553"/>
                  </a:moveTo>
                  <a:lnTo>
                    <a:pt x="375" y="0"/>
                  </a:lnTo>
                  <a:lnTo>
                    <a:pt x="0" y="553"/>
                  </a:lnTo>
                  <a:lnTo>
                    <a:pt x="750" y="553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2442998" y="3308772"/>
              <a:ext cx="1613129" cy="760776"/>
            </a:xfrm>
            <a:custGeom>
              <a:avLst/>
              <a:gdLst>
                <a:gd name="T0" fmla="*/ 1145 w 1145"/>
                <a:gd name="T1" fmla="*/ 540 h 540"/>
                <a:gd name="T2" fmla="*/ 1145 w 1145"/>
                <a:gd name="T3" fmla="*/ 0 h 540"/>
                <a:gd name="T4" fmla="*/ 367 w 1145"/>
                <a:gd name="T5" fmla="*/ 0 h 540"/>
                <a:gd name="T6" fmla="*/ 0 w 1145"/>
                <a:gd name="T7" fmla="*/ 540 h 540"/>
                <a:gd name="T8" fmla="*/ 1145 w 1145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540">
                  <a:moveTo>
                    <a:pt x="1145" y="540"/>
                  </a:moveTo>
                  <a:lnTo>
                    <a:pt x="1145" y="0"/>
                  </a:lnTo>
                  <a:lnTo>
                    <a:pt x="367" y="0"/>
                  </a:lnTo>
                  <a:lnTo>
                    <a:pt x="0" y="540"/>
                  </a:lnTo>
                  <a:lnTo>
                    <a:pt x="1145" y="5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4116708" y="4130129"/>
              <a:ext cx="2172441" cy="760776"/>
            </a:xfrm>
            <a:custGeom>
              <a:avLst/>
              <a:gdLst>
                <a:gd name="T0" fmla="*/ 1176 w 1542"/>
                <a:gd name="T1" fmla="*/ 0 h 540"/>
                <a:gd name="T2" fmla="*/ 0 w 1542"/>
                <a:gd name="T3" fmla="*/ 0 h 540"/>
                <a:gd name="T4" fmla="*/ 0 w 1542"/>
                <a:gd name="T5" fmla="*/ 540 h 540"/>
                <a:gd name="T6" fmla="*/ 1542 w 1542"/>
                <a:gd name="T7" fmla="*/ 540 h 540"/>
                <a:gd name="T8" fmla="*/ 1176 w 1542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2" h="540">
                  <a:moveTo>
                    <a:pt x="1176" y="0"/>
                  </a:moveTo>
                  <a:lnTo>
                    <a:pt x="0" y="0"/>
                  </a:lnTo>
                  <a:lnTo>
                    <a:pt x="0" y="540"/>
                  </a:lnTo>
                  <a:lnTo>
                    <a:pt x="1542" y="540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1307468" y="4951485"/>
              <a:ext cx="2748659" cy="790362"/>
            </a:xfrm>
            <a:custGeom>
              <a:avLst/>
              <a:gdLst>
                <a:gd name="T0" fmla="*/ 1951 w 1951"/>
                <a:gd name="T1" fmla="*/ 0 h 561"/>
                <a:gd name="T2" fmla="*/ 381 w 1951"/>
                <a:gd name="T3" fmla="*/ 0 h 561"/>
                <a:gd name="T4" fmla="*/ 0 w 1951"/>
                <a:gd name="T5" fmla="*/ 561 h 561"/>
                <a:gd name="T6" fmla="*/ 1951 w 1951"/>
                <a:gd name="T7" fmla="*/ 561 h 561"/>
                <a:gd name="T8" fmla="*/ 1951 w 1951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1" h="561">
                  <a:moveTo>
                    <a:pt x="1951" y="0"/>
                  </a:moveTo>
                  <a:lnTo>
                    <a:pt x="381" y="0"/>
                  </a:lnTo>
                  <a:lnTo>
                    <a:pt x="0" y="561"/>
                  </a:lnTo>
                  <a:lnTo>
                    <a:pt x="1951" y="561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4116708" y="4951485"/>
              <a:ext cx="2750069" cy="790362"/>
            </a:xfrm>
            <a:custGeom>
              <a:avLst/>
              <a:gdLst>
                <a:gd name="T0" fmla="*/ 0 w 1952"/>
                <a:gd name="T1" fmla="*/ 0 h 561"/>
                <a:gd name="T2" fmla="*/ 0 w 1952"/>
                <a:gd name="T3" fmla="*/ 561 h 561"/>
                <a:gd name="T4" fmla="*/ 1952 w 1952"/>
                <a:gd name="T5" fmla="*/ 561 h 561"/>
                <a:gd name="T6" fmla="*/ 1571 w 1952"/>
                <a:gd name="T7" fmla="*/ 0 h 561"/>
                <a:gd name="T8" fmla="*/ 0 w 195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561">
                  <a:moveTo>
                    <a:pt x="0" y="0"/>
                  </a:moveTo>
                  <a:lnTo>
                    <a:pt x="0" y="561"/>
                  </a:lnTo>
                  <a:lnTo>
                    <a:pt x="1952" y="561"/>
                  </a:lnTo>
                  <a:lnTo>
                    <a:pt x="15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4116708" y="2488824"/>
              <a:ext cx="1056635" cy="760776"/>
            </a:xfrm>
            <a:custGeom>
              <a:avLst/>
              <a:gdLst>
                <a:gd name="T0" fmla="*/ 0 w 750"/>
                <a:gd name="T1" fmla="*/ 0 h 540"/>
                <a:gd name="T2" fmla="*/ 0 w 750"/>
                <a:gd name="T3" fmla="*/ 540 h 540"/>
                <a:gd name="T4" fmla="*/ 750 w 750"/>
                <a:gd name="T5" fmla="*/ 540 h 540"/>
                <a:gd name="T6" fmla="*/ 383 w 750"/>
                <a:gd name="T7" fmla="*/ 0 h 540"/>
                <a:gd name="T8" fmla="*/ 0 w 750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540">
                  <a:moveTo>
                    <a:pt x="0" y="0"/>
                  </a:moveTo>
                  <a:lnTo>
                    <a:pt x="0" y="540"/>
                  </a:lnTo>
                  <a:lnTo>
                    <a:pt x="750" y="54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4116708" y="3308772"/>
              <a:ext cx="1615947" cy="760776"/>
            </a:xfrm>
            <a:custGeom>
              <a:avLst/>
              <a:gdLst>
                <a:gd name="T0" fmla="*/ 0 w 1147"/>
                <a:gd name="T1" fmla="*/ 0 h 540"/>
                <a:gd name="T2" fmla="*/ 0 w 1147"/>
                <a:gd name="T3" fmla="*/ 540 h 540"/>
                <a:gd name="T4" fmla="*/ 1147 w 1147"/>
                <a:gd name="T5" fmla="*/ 540 h 540"/>
                <a:gd name="T6" fmla="*/ 780 w 1147"/>
                <a:gd name="T7" fmla="*/ 0 h 540"/>
                <a:gd name="T8" fmla="*/ 0 w 1147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540">
                  <a:moveTo>
                    <a:pt x="0" y="0"/>
                  </a:moveTo>
                  <a:lnTo>
                    <a:pt x="0" y="540"/>
                  </a:lnTo>
                  <a:lnTo>
                    <a:pt x="1147" y="540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千图PPT彼岸天：ID 8661124库_文本框 20"/>
          <p:cNvSpPr txBox="1"/>
          <p:nvPr>
            <p:custDataLst>
              <p:tags r:id="rId3"/>
            </p:custDataLst>
          </p:nvPr>
        </p:nvSpPr>
        <p:spPr>
          <a:xfrm>
            <a:off x="6866777" y="5053272"/>
            <a:ext cx="4171594" cy="4424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每个类都必须有一个拷贝构造函数</a:t>
            </a:r>
          </a:p>
        </p:txBody>
      </p:sp>
      <p:grpSp>
        <p:nvGrpSpPr>
          <p:cNvPr id="28" name="千图PPT彼岸天：ID 8661124库_组合 27"/>
          <p:cNvGrpSpPr/>
          <p:nvPr>
            <p:custDataLst>
              <p:tags r:id="rId4"/>
            </p:custDataLst>
          </p:nvPr>
        </p:nvGrpSpPr>
        <p:grpSpPr>
          <a:xfrm>
            <a:off x="4676021" y="1592798"/>
            <a:ext cx="6483391" cy="1041797"/>
            <a:chOff x="4676021" y="1592798"/>
            <a:chExt cx="6483391" cy="1041797"/>
          </a:xfrm>
        </p:grpSpPr>
        <p:sp>
          <p:nvSpPr>
            <p:cNvPr id="18" name="文本框 11"/>
            <p:cNvSpPr txBox="1"/>
            <p:nvPr/>
          </p:nvSpPr>
          <p:spPr>
            <a:xfrm>
              <a:off x="4750730" y="2192108"/>
              <a:ext cx="6408682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在创建对象时，使用同一类中之前创建的对象来初始化新创建的对象</a:t>
              </a:r>
            </a:p>
          </p:txBody>
        </p:sp>
        <p:sp>
          <p:nvSpPr>
            <p:cNvPr id="19" name="文本框 12"/>
            <p:cNvSpPr txBox="1"/>
            <p:nvPr/>
          </p:nvSpPr>
          <p:spPr>
            <a:xfrm>
              <a:off x="4676021" y="1592798"/>
              <a:ext cx="4052247" cy="31137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100000"/>
                    </a:schemeClr>
                  </a:solidFill>
                </a:rPr>
                <a:t>拷贝构造函数是一种特殊的构造函数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99855" y="2492898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千图PPT彼岸天：ID 8661124库_组合 28"/>
          <p:cNvGrpSpPr/>
          <p:nvPr>
            <p:custDataLst>
              <p:tags r:id="rId5"/>
            </p:custDataLst>
          </p:nvPr>
        </p:nvGrpSpPr>
        <p:grpSpPr>
          <a:xfrm>
            <a:off x="5233923" y="2700672"/>
            <a:ext cx="5316987" cy="554225"/>
            <a:chOff x="5233923" y="2700672"/>
            <a:chExt cx="5316987" cy="554225"/>
          </a:xfrm>
        </p:grpSpPr>
        <p:sp>
          <p:nvSpPr>
            <p:cNvPr id="24" name="文本框 17"/>
            <p:cNvSpPr txBox="1"/>
            <p:nvPr/>
          </p:nvSpPr>
          <p:spPr>
            <a:xfrm>
              <a:off x="5233923" y="2700672"/>
              <a:ext cx="5316987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拷贝构造函数的特点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295154" y="325489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千图PPT彼岸天：ID 8661124库_组合 29"/>
          <p:cNvGrpSpPr/>
          <p:nvPr>
            <p:custDataLst>
              <p:tags r:id="rId6"/>
            </p:custDataLst>
          </p:nvPr>
        </p:nvGrpSpPr>
        <p:grpSpPr>
          <a:xfrm>
            <a:off x="5732655" y="3566146"/>
            <a:ext cx="5305716" cy="503403"/>
            <a:chOff x="5732655" y="3566146"/>
            <a:chExt cx="5305716" cy="503403"/>
          </a:xfrm>
        </p:grpSpPr>
        <p:sp>
          <p:nvSpPr>
            <p:cNvPr id="25" name="文本框 18"/>
            <p:cNvSpPr txBox="1"/>
            <p:nvPr/>
          </p:nvSpPr>
          <p:spPr>
            <a:xfrm>
              <a:off x="5732655" y="3566146"/>
              <a:ext cx="5305716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eaLnBrk="1" hangingPunct="1">
                <a:defRPr/>
              </a:pPr>
              <a:r>
                <a:rPr lang="zh-CN" altLang="en-US" sz="1600" dirty="0">
                  <a:effectLst/>
                  <a:latin typeface="微软雅黑" panose="020B0503020204020204" pitchFamily="34" charset="-122"/>
                </a:rPr>
                <a:t>函数名与类名相同，没有返回值类型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899201" y="4069549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千图PPT彼岸天：ID 8661124库_组合 30"/>
          <p:cNvGrpSpPr/>
          <p:nvPr>
            <p:custDataLst>
              <p:tags r:id="rId7"/>
            </p:custDataLst>
          </p:nvPr>
        </p:nvGrpSpPr>
        <p:grpSpPr>
          <a:xfrm>
            <a:off x="6180668" y="4240551"/>
            <a:ext cx="4857703" cy="650354"/>
            <a:chOff x="6180668" y="4285523"/>
            <a:chExt cx="4857703" cy="650354"/>
          </a:xfrm>
        </p:grpSpPr>
        <p:sp>
          <p:nvSpPr>
            <p:cNvPr id="26" name="文本框 19"/>
            <p:cNvSpPr txBox="1"/>
            <p:nvPr/>
          </p:nvSpPr>
          <p:spPr>
            <a:xfrm>
              <a:off x="6180668" y="4285523"/>
              <a:ext cx="4857703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1">
                <a:buFont typeface="Wingdings" panose="05000000000000000000" pitchFamily="2" charset="2"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只有一个参数，并且是同类对象的引用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23293" y="493587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8" y="1906638"/>
            <a:ext cx="4977148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拷贝构造函数的最常见形式如下：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1"/>
            </p:custDataLst>
          </p:nvPr>
        </p:nvSpPr>
        <p:spPr>
          <a:xfrm>
            <a:off x="5339916" y="3470383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000" b="1" dirty="0"/>
              <a:t>classname (const classname &amp;obj) </a:t>
            </a:r>
          </a:p>
          <a:p>
            <a:r>
              <a:rPr lang="en-US" altLang="zh-CN" sz="2000" b="1" dirty="0"/>
              <a:t>                       { // </a:t>
            </a:r>
            <a:r>
              <a:rPr lang="zh-CN" altLang="en-US" sz="2000" b="1" dirty="0"/>
              <a:t>构造函数的主体 </a:t>
            </a:r>
            <a:r>
              <a:rPr lang="en-US" altLang="zh-CN" sz="2000" b="1" dirty="0"/>
              <a:t>}</a:t>
            </a:r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在这里，</a:t>
            </a: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 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是一个对象引用，该对象是用于初始化另一个对象的</a:t>
            </a:r>
            <a:endParaRPr lang="en-US" altLang="zh-CN" sz="2000" b="1" dirty="0"/>
          </a:p>
        </p:txBody>
      </p:sp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311D699-3A21-4045-BD2B-2FD9E7A13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096" y="4264687"/>
            <a:ext cx="1008063" cy="360362"/>
          </a:xfrm>
          <a:prstGeom prst="wedgeRectCallout">
            <a:avLst>
              <a:gd name="adj1" fmla="val -55356"/>
              <a:gd name="adj2" fmla="val -14603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FF0000"/>
                </a:solidFill>
                <a:ea typeface="微软雅黑" panose="020B0503020204020204" pitchFamily="34" charset="-122"/>
              </a:rPr>
              <a:t>类名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CE7EC9DA-F099-4938-A7CC-5275A963B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666" y="3177723"/>
            <a:ext cx="1008063" cy="360362"/>
          </a:xfrm>
          <a:prstGeom prst="wedgeRectCallout">
            <a:avLst>
              <a:gd name="adj1" fmla="val -74012"/>
              <a:gd name="adj2" fmla="val 98710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FF0000"/>
                </a:solidFill>
                <a:ea typeface="微软雅黑" panose="020B0503020204020204" pitchFamily="34" charset="-122"/>
              </a:rPr>
              <a:t>对象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 animBg="1"/>
      <p:bldP spid="17" grpId="0" animBg="1"/>
      <p:bldP spid="6" grpId="0" animBg="1"/>
      <p:bldP spid="15" grpId="0" animBg="1"/>
      <p:bldP spid="13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31222B-1612-466A-A14B-26C3F01BF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20" y="363915"/>
            <a:ext cx="3407295" cy="649408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tabLst>
                <a:tab pos="990600" algn="l"/>
              </a:tabLs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tabLst>
                <a:tab pos="990600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90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# include&lt;iostream&gt;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using namespace std;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class Point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public: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Point(int a, int b)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{  x = a;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    y = b;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Point(const Point &amp;p)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{  x = 2*</a:t>
            </a:r>
            <a:r>
              <a:rPr kumimoji="1" lang="en-US" altLang="zh-CN" sz="1600" dirty="0" err="1"/>
              <a:t>p.x</a:t>
            </a:r>
            <a:r>
              <a:rPr kumimoji="1" lang="en-US" altLang="zh-CN" sz="1600" dirty="0"/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    y = 2*</a:t>
            </a:r>
            <a:r>
              <a:rPr kumimoji="1" lang="en-US" altLang="zh-CN" sz="1600" dirty="0" err="1"/>
              <a:t>p.y</a:t>
            </a:r>
            <a:r>
              <a:rPr kumimoji="1" lang="en-US" altLang="zh-CN" sz="1600" dirty="0"/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void print()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{  </a:t>
            </a:r>
            <a:r>
              <a:rPr kumimoji="1" lang="en-US" altLang="zh-CN" sz="1600" dirty="0" err="1"/>
              <a:t>cout</a:t>
            </a:r>
            <a:r>
              <a:rPr kumimoji="1" lang="en-US" altLang="zh-CN" sz="1600" dirty="0"/>
              <a:t> &lt;&lt; x &lt;&lt; " " &lt;&lt; y &lt;&lt; </a:t>
            </a:r>
            <a:r>
              <a:rPr kumimoji="1" lang="en-US" altLang="zh-CN" sz="1600" dirty="0" err="1"/>
              <a:t>endl</a:t>
            </a:r>
            <a:r>
              <a:rPr kumimoji="1" lang="en-US" altLang="zh-CN" sz="1600" dirty="0"/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private: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int x, y;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int main()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{   Point p1(30, 40);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</a:t>
            </a:r>
            <a:r>
              <a:rPr kumimoji="1" lang="en-US" altLang="zh-CN" sz="1600" dirty="0">
                <a:solidFill>
                  <a:srgbClr val="FF0000"/>
                </a:solidFill>
              </a:rPr>
              <a:t>Point p2(p1);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p1.print();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p2.print();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    return 0;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600" dirty="0"/>
              <a:t>}</a:t>
            </a:r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04F5B453-E5E1-49A9-A7C2-AB61B0C4C7ED}"/>
              </a:ext>
            </a:extLst>
          </p:cNvPr>
          <p:cNvSpPr/>
          <p:nvPr/>
        </p:nvSpPr>
        <p:spPr>
          <a:xfrm>
            <a:off x="3912148" y="456910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B7818-4794-47CA-8952-285BDC00C4E4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30 40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60 80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72148" y="4503025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通过使用另一个同类型的对象来初始化新创建的对象。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复制对象把它作为参数传递给函数。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复制对象，并从函数返回这个对象。 </a:t>
            </a:r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877004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拷贝构造函数通常用于：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1038921" y="2395205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类名  对象</a:t>
            </a:r>
            <a:r>
              <a:rPr lang="en-US" altLang="zh-CN" sz="1400" dirty="0"/>
              <a:t>2</a:t>
            </a:r>
            <a:r>
              <a:rPr lang="zh-CN" altLang="en-US" sz="1400" dirty="0"/>
              <a:t>（对象</a:t>
            </a:r>
            <a:r>
              <a:rPr lang="en-US" altLang="zh-CN" sz="1400" dirty="0"/>
              <a:t>1</a:t>
            </a:r>
            <a:r>
              <a:rPr lang="zh-CN" altLang="en-US" sz="1400" dirty="0"/>
              <a:t>）；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类名  对象</a:t>
            </a:r>
            <a:r>
              <a:rPr lang="en-US" altLang="zh-CN" sz="1400" dirty="0"/>
              <a:t>2 = </a:t>
            </a:r>
            <a:r>
              <a:rPr lang="zh-CN" altLang="en-US" sz="1400" dirty="0"/>
              <a:t>对象</a:t>
            </a:r>
            <a:r>
              <a:rPr lang="en-US" altLang="zh-CN" sz="1400" dirty="0"/>
              <a:t>1</a:t>
            </a:r>
            <a:r>
              <a:rPr lang="zh-CN" altLang="en-US" sz="1400" dirty="0"/>
              <a:t>；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调用拷贝构造函数的一般形式：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2"/>
            </p:custDataLst>
          </p:nvPr>
        </p:nvSpPr>
        <p:spPr>
          <a:xfrm>
            <a:off x="3310455" y="1887165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5" b="1" dirty="0">
                <a:solidFill>
                  <a:srgbClr val="197BC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3205585" y="3649338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5" b="1" dirty="0">
                <a:solidFill>
                  <a:srgbClr val="197BC8"/>
                </a:solidFill>
                <a:cs typeface="+mn-ea"/>
                <a:sym typeface="+mn-lt"/>
              </a:rPr>
              <a:t>CONTENTS</a:t>
            </a:r>
            <a:endParaRPr lang="zh-CN" altLang="en-US" sz="4135" b="1" dirty="0">
              <a:solidFill>
                <a:srgbClr val="197BC8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4"/>
            </p:custDataLst>
          </p:nvPr>
        </p:nvSpPr>
        <p:spPr>
          <a:xfrm>
            <a:off x="7465040" y="1969270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向函数传递对象</a:t>
            </a:r>
          </a:p>
        </p:txBody>
      </p:sp>
      <p:sp>
        <p:nvSpPr>
          <p:cNvPr id="7" name="MH_Entry_2"/>
          <p:cNvSpPr/>
          <p:nvPr>
            <p:custDataLst>
              <p:tags r:id="rId5"/>
            </p:custDataLst>
          </p:nvPr>
        </p:nvSpPr>
        <p:spPr>
          <a:xfrm>
            <a:off x="7465040" y="2793703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拷贝构造函数</a:t>
            </a:r>
          </a:p>
        </p:txBody>
      </p:sp>
      <p:sp>
        <p:nvSpPr>
          <p:cNvPr id="8" name="MH_Entry_3"/>
          <p:cNvSpPr/>
          <p:nvPr>
            <p:custDataLst>
              <p:tags r:id="rId6"/>
            </p:custDataLst>
          </p:nvPr>
        </p:nvSpPr>
        <p:spPr>
          <a:xfrm>
            <a:off x="7465040" y="3618134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静态成员</a:t>
            </a:r>
          </a:p>
        </p:txBody>
      </p:sp>
      <p:sp>
        <p:nvSpPr>
          <p:cNvPr id="9" name="MH_Entry_4"/>
          <p:cNvSpPr/>
          <p:nvPr>
            <p:custDataLst>
              <p:tags r:id="rId7"/>
            </p:custDataLst>
          </p:nvPr>
        </p:nvSpPr>
        <p:spPr>
          <a:xfrm>
            <a:off x="7465040" y="4442562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友元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545184" y="51851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26" y="2400254"/>
            <a:ext cx="2956345" cy="450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>
            <a:extLst>
              <a:ext uri="{FF2B5EF4-FFF2-40B4-BE49-F238E27FC236}">
                <a16:creationId xmlns:a16="http://schemas.microsoft.com/office/drawing/2014/main" id="{04F5B453-E5E1-49A9-A7C2-AB61B0C4C7ED}"/>
              </a:ext>
            </a:extLst>
          </p:cNvPr>
          <p:cNvSpPr/>
          <p:nvPr/>
        </p:nvSpPr>
        <p:spPr>
          <a:xfrm>
            <a:off x="3912148" y="456910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B7818-4794-47CA-8952-285BDC00C4E4}"/>
              </a:ext>
            </a:extLst>
          </p:cNvPr>
          <p:cNvSpPr txBox="1"/>
          <p:nvPr/>
        </p:nvSpPr>
        <p:spPr>
          <a:xfrm>
            <a:off x="5915024" y="2454591"/>
            <a:ext cx="2936013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60 80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100 120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6BB63F-D4D6-47B6-AF85-345D11267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79911"/>
            <a:ext cx="3528392" cy="634019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tabLst>
                <a:tab pos="990600" algn="l"/>
              </a:tabLs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tabLst>
                <a:tab pos="990600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90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90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# include&lt;iostream&gt;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using namespace std;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class Point {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public: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Point() {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Point(int a, int b)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{  x = a;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    y = b;  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</a:t>
            </a:r>
            <a:r>
              <a:rPr kumimoji="1" lang="fr-FR" altLang="zh-CN" sz="1400" dirty="0"/>
              <a:t>Point(const Point &amp;p)</a:t>
            </a:r>
          </a:p>
          <a:p>
            <a:pPr>
              <a:spcBef>
                <a:spcPct val="0"/>
              </a:spcBef>
              <a:buNone/>
            </a:pPr>
            <a:r>
              <a:rPr kumimoji="1" lang="fr-FR" altLang="zh-CN" sz="1400" dirty="0"/>
              <a:t>    {  x = 2*p.x;</a:t>
            </a:r>
          </a:p>
          <a:p>
            <a:pPr>
              <a:spcBef>
                <a:spcPct val="0"/>
              </a:spcBef>
              <a:buNone/>
            </a:pPr>
            <a:r>
              <a:rPr kumimoji="1" lang="fr-FR" altLang="zh-CN" sz="1400" dirty="0"/>
              <a:t>        y = 2*p.y;</a:t>
            </a:r>
          </a:p>
          <a:p>
            <a:pPr>
              <a:spcBef>
                <a:spcPct val="0"/>
              </a:spcBef>
              <a:buNone/>
            </a:pPr>
            <a:r>
              <a:rPr kumimoji="1" lang="fr-FR" altLang="zh-CN" sz="1400" dirty="0"/>
              <a:t>   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void print()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{</a:t>
            </a:r>
            <a:r>
              <a:rPr kumimoji="1" lang="en-US" altLang="zh-CN" sz="1400" dirty="0" err="1"/>
              <a:t>cout</a:t>
            </a:r>
            <a:r>
              <a:rPr kumimoji="1" lang="en-US" altLang="zh-CN" sz="1400" dirty="0"/>
              <a:t> &lt;&lt; x &lt;&lt; " " &lt;&lt; y &lt;&lt; </a:t>
            </a:r>
            <a:r>
              <a:rPr kumimoji="1" lang="en-US" altLang="zh-CN" sz="1400" dirty="0" err="1"/>
              <a:t>endl</a:t>
            </a:r>
            <a:r>
              <a:rPr kumimoji="1" lang="en-US" altLang="zh-CN" sz="1400" dirty="0"/>
              <a:t>;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private: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int x, y;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};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rgbClr val="FF0000"/>
                </a:solidFill>
              </a:rPr>
              <a:t>Point fun2()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rgbClr val="FF0000"/>
                </a:solidFill>
              </a:rPr>
              <a:t>{   Point p3(50, 60);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rgbClr val="FF0000"/>
                </a:solidFill>
              </a:rPr>
              <a:t>    return p3; 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rgbClr val="0070C0"/>
                </a:solidFill>
              </a:rPr>
              <a:t>void fun1(Point p)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rgbClr val="0070C0"/>
                </a:solidFill>
              </a:rPr>
              <a:t>{   </a:t>
            </a:r>
            <a:r>
              <a:rPr kumimoji="1" lang="en-US" altLang="zh-CN" sz="1400" dirty="0" err="1">
                <a:solidFill>
                  <a:srgbClr val="0070C0"/>
                </a:solidFill>
              </a:rPr>
              <a:t>p.print</a:t>
            </a:r>
            <a:r>
              <a:rPr kumimoji="1" lang="en-US" altLang="zh-CN" sz="1400" dirty="0">
                <a:solidFill>
                  <a:srgbClr val="0070C0"/>
                </a:solidFill>
              </a:rPr>
              <a:t>(); }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int main()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{   Point p1(30, 40),p2;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</a:t>
            </a:r>
            <a:r>
              <a:rPr kumimoji="1" lang="en-US" altLang="zh-CN" sz="1400" dirty="0">
                <a:solidFill>
                  <a:srgbClr val="0070C0"/>
                </a:solidFill>
              </a:rPr>
              <a:t>fun1(p1);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</a:t>
            </a:r>
            <a:r>
              <a:rPr kumimoji="1" lang="en-US" altLang="zh-CN" sz="1400" dirty="0">
                <a:solidFill>
                  <a:srgbClr val="FF0000"/>
                </a:solidFill>
              </a:rPr>
              <a:t>p2 = fun2();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p2.print();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    return 0;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zh-CN" sz="1400" dirty="0"/>
              <a:t>}</a:t>
            </a:r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0463F657-8E37-4537-BAC4-6B54BE36FCD9}"/>
              </a:ext>
            </a:extLst>
          </p:cNvPr>
          <p:cNvSpPr/>
          <p:nvPr/>
        </p:nvSpPr>
        <p:spPr>
          <a:xfrm>
            <a:off x="2464348" y="4841066"/>
            <a:ext cx="2895600" cy="864096"/>
          </a:xfrm>
          <a:prstGeom prst="wedgeEllipseCallout">
            <a:avLst>
              <a:gd name="adj1" fmla="val -83900"/>
              <a:gd name="adj2" fmla="val 4373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复制对象把它作为参数传递给函数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8FB10D10-6C9B-4CA2-8331-8EB956BEDE77}"/>
              </a:ext>
            </a:extLst>
          </p:cNvPr>
          <p:cNvSpPr/>
          <p:nvPr/>
        </p:nvSpPr>
        <p:spPr>
          <a:xfrm>
            <a:off x="2153842" y="5969042"/>
            <a:ext cx="3312368" cy="864096"/>
          </a:xfrm>
          <a:prstGeom prst="wedgeEllipseCallout">
            <a:avLst>
              <a:gd name="adj1" fmla="val -67120"/>
              <a:gd name="adj2" fmla="val -8009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复制对象，并从函数返回这个对象</a:t>
            </a:r>
          </a:p>
        </p:txBody>
      </p:sp>
    </p:spTree>
    <p:extLst>
      <p:ext uri="{BB962C8B-B14F-4D97-AF65-F5344CB8AC3E}">
        <p14:creationId xmlns:p14="http://schemas.microsoft.com/office/powerpoint/2010/main" val="28518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8775742-073D-45B5-8AA2-9E06341C9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5547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0668E0-174A-4A2F-A0EC-E9E156D6A2E5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3BBDE9D-E1EA-45C9-96D5-6F96127D68C8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D8A04FE-61C9-4A81-8399-17C0C708AE22}"/>
              </a:ext>
            </a:extLst>
          </p:cNvPr>
          <p:cNvSpPr txBox="1"/>
          <p:nvPr/>
        </p:nvSpPr>
        <p:spPr>
          <a:xfrm>
            <a:off x="4987256" y="2618620"/>
            <a:ext cx="65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第三部分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静态成员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6CCCC2-01FE-4E80-A6E0-42B0E173DC6C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9DFFD08-E6E7-420B-8FB9-5C927E69F593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410EECE1-7F70-4F21-B1B6-7AE1A5B39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8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97C1373-72D2-47F0-BFAA-57AE021D0BF3}"/>
              </a:ext>
            </a:extLst>
          </p:cNvPr>
          <p:cNvSpPr/>
          <p:nvPr/>
        </p:nvSpPr>
        <p:spPr>
          <a:xfrm>
            <a:off x="3912148" y="456910"/>
            <a:ext cx="5996962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编写程序计算由同一类建立的对象的数量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1D8E59-6327-4142-A660-07886879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" y="1166842"/>
            <a:ext cx="5113337" cy="452431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#include&lt;iostream&gt;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class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Class</a:t>
            </a:r>
            <a:endParaRPr kumimoji="1" lang="en-US" altLang="zh-CN" sz="1800" b="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int 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{ N++;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&lt;&lt; "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对象数量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=" &lt;&lt; N &lt;&lt; '\n';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 a1,a2,a3;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return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B2FE92-6780-4B74-BF2D-B4A3844207C0}"/>
              </a:ext>
            </a:extLst>
          </p:cNvPr>
          <p:cNvSpPr txBox="1"/>
          <p:nvPr/>
        </p:nvSpPr>
        <p:spPr>
          <a:xfrm>
            <a:off x="5849709" y="1303623"/>
            <a:ext cx="4675221" cy="2992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=-858993456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=-858993456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=-858993456</a:t>
            </a: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Box 54">
            <a:extLst>
              <a:ext uri="{FF2B5EF4-FFF2-40B4-BE49-F238E27FC236}">
                <a16:creationId xmlns:a16="http://schemas.microsoft.com/office/drawing/2014/main" id="{76188763-FF3E-4E3E-A994-CFE3BFE26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11" y="4819476"/>
            <a:ext cx="8064500" cy="5969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为什么会是这样的结果，如何修改？</a:t>
            </a:r>
          </a:p>
        </p:txBody>
      </p:sp>
      <p:sp>
        <p:nvSpPr>
          <p:cNvPr id="8" name="Text Box 54">
            <a:extLst>
              <a:ext uri="{FF2B5EF4-FFF2-40B4-BE49-F238E27FC236}">
                <a16:creationId xmlns:a16="http://schemas.microsoft.com/office/drawing/2014/main" id="{2EA12376-4739-4139-BE35-54846F9FC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598" y="5603589"/>
            <a:ext cx="8543925" cy="1085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Ctest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类对象中的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count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只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属于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a[i]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这个对象，而不是所有的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对象所共享的。</a:t>
            </a:r>
          </a:p>
        </p:txBody>
      </p:sp>
    </p:spTree>
    <p:extLst>
      <p:ext uri="{BB962C8B-B14F-4D97-AF65-F5344CB8AC3E}">
        <p14:creationId xmlns:p14="http://schemas.microsoft.com/office/powerpoint/2010/main" val="18452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97C1373-72D2-47F0-BFAA-57AE021D0BF3}"/>
              </a:ext>
            </a:extLst>
          </p:cNvPr>
          <p:cNvSpPr/>
          <p:nvPr/>
        </p:nvSpPr>
        <p:spPr>
          <a:xfrm>
            <a:off x="3912148" y="456910"/>
            <a:ext cx="5996962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编写程序计算由同一类建立的对象的数量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B2FE92-6780-4B74-BF2D-B4A3844207C0}"/>
              </a:ext>
            </a:extLst>
          </p:cNvPr>
          <p:cNvSpPr txBox="1"/>
          <p:nvPr/>
        </p:nvSpPr>
        <p:spPr>
          <a:xfrm>
            <a:off x="5831953" y="1116410"/>
            <a:ext cx="4675221" cy="24051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=3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54FB669-E6ED-44F2-9E6E-7E4D0C785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81075"/>
            <a:ext cx="5113337" cy="452431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#include&lt;iostream&gt;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N =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class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Class</a:t>
            </a:r>
            <a:endParaRPr kumimoji="1" lang="en-US" altLang="zh-CN" sz="1800" b="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{ N++;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&lt;&lt; "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对象数量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=" &lt;&lt; N &lt;&lt; '\n';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 a1,a2,a3;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return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  <p:sp>
        <p:nvSpPr>
          <p:cNvPr id="10" name="Text Box 54">
            <a:extLst>
              <a:ext uri="{FF2B5EF4-FFF2-40B4-BE49-F238E27FC236}">
                <a16:creationId xmlns:a16="http://schemas.microsoft.com/office/drawing/2014/main" id="{4EDC488D-EC39-4223-AB75-7381AD665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445" y="3437128"/>
            <a:ext cx="8064500" cy="59848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这样的程序有什么问题？</a:t>
            </a:r>
          </a:p>
        </p:txBody>
      </p:sp>
      <p:sp>
        <p:nvSpPr>
          <p:cNvPr id="11" name="Text Box 54">
            <a:extLst>
              <a:ext uri="{FF2B5EF4-FFF2-40B4-BE49-F238E27FC236}">
                <a16:creationId xmlns:a16="http://schemas.microsoft.com/office/drawing/2014/main" id="{41961A75-A5F1-4C7A-9BD0-ADD524432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445" y="4028802"/>
            <a:ext cx="8064500" cy="2555875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使用全局变量会带来不安全性，并且破坏了面向对象程序设计的信息隐蔽技术，与面向对象的封装性特点是矛盾的。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为了实现同一个类的多个对象之间的数据共享，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C++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提出了静态数据成员的概念。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2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D954AA-D51F-4610-9A10-AFA3150CD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10718" y="1282338"/>
            <a:ext cx="3804083" cy="2044954"/>
            <a:chOff x="1295401" y="1411750"/>
            <a:chExt cx="2819400" cy="1915542"/>
          </a:xfrm>
        </p:grpSpPr>
        <p:sp>
          <p:nvSpPr>
            <p:cNvPr id="4" name="Rectangle: Rounded Corners 5">
              <a:extLst>
                <a:ext uri="{FF2B5EF4-FFF2-40B4-BE49-F238E27FC236}">
                  <a16:creationId xmlns:a16="http://schemas.microsoft.com/office/drawing/2014/main" id="{CB4344AE-1032-4F83-9ADF-DD297011DB78}"/>
                </a:ext>
              </a:extLst>
            </p:cNvPr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1C761DB4-BBBA-4F57-B168-5FC6565C79F5}"/>
                </a:ext>
              </a:extLst>
            </p:cNvPr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>
                <a:extLst>
                  <a:ext uri="{FF2B5EF4-FFF2-40B4-BE49-F238E27FC236}">
                    <a16:creationId xmlns:a16="http://schemas.microsoft.com/office/drawing/2014/main" id="{CDB811EA-A4AF-4D08-A75F-1EBBD7FE26E0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>
                <a:extLst>
                  <a:ext uri="{FF2B5EF4-FFF2-40B4-BE49-F238E27FC236}">
                    <a16:creationId xmlns:a16="http://schemas.microsoft.com/office/drawing/2014/main" id="{2F91A441-DAC4-451D-96B0-B5BB949C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F18053AE-86B8-4EE7-BBF6-81F2271119E8}"/>
                </a:ext>
              </a:extLst>
            </p:cNvPr>
            <p:cNvSpPr txBox="1"/>
            <p:nvPr/>
          </p:nvSpPr>
          <p:spPr>
            <a:xfrm>
              <a:off x="1423338" y="2544964"/>
              <a:ext cx="2563521" cy="703043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由关键字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static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修饰说明的成员，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称为静态成员（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static class member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）</a:t>
              </a:r>
            </a:p>
          </p:txBody>
        </p: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A1603BD4-2736-4541-A3F4-E462E82C20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42739" y="1282338"/>
            <a:ext cx="3262961" cy="2044954"/>
            <a:chOff x="4686300" y="1411748"/>
            <a:chExt cx="2819400" cy="1915544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6231DC29-E769-47AD-BCFE-0BBBFD9E6E58}"/>
                </a:ext>
              </a:extLst>
            </p:cNvPr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AEC9665-8EA9-442C-9AA2-7BFE182B02C4}"/>
                </a:ext>
              </a:extLst>
            </p:cNvPr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>
                <a:extLst>
                  <a:ext uri="{FF2B5EF4-FFF2-40B4-BE49-F238E27FC236}">
                    <a16:creationId xmlns:a16="http://schemas.microsoft.com/office/drawing/2014/main" id="{8B0AF09A-5E12-4598-BE30-70A0E37A217E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29322BE2-CBCE-4094-BD0D-333B015A3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F8EAC5-CDE6-4BF6-BC2C-C2C8E389B02A}"/>
                </a:ext>
              </a:extLst>
            </p:cNvPr>
            <p:cNvSpPr txBox="1"/>
            <p:nvPr/>
          </p:nvSpPr>
          <p:spPr>
            <a:xfrm>
              <a:off x="4814239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静态成员为所有对象共享，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只有一份存于公用内存中</a:t>
              </a:r>
            </a:p>
          </p:txBody>
        </p:sp>
      </p:grpSp>
      <p:grpSp>
        <p:nvGrpSpPr>
          <p:cNvPr id="47" name="千图PPT彼岸天：ID 8661124库_组合 46">
            <a:extLst>
              <a:ext uri="{FF2B5EF4-FFF2-40B4-BE49-F238E27FC236}">
                <a16:creationId xmlns:a16="http://schemas.microsoft.com/office/drawing/2014/main" id="{2C239C55-C2BE-4B2E-8510-D727A2A925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633637" y="1300345"/>
            <a:ext cx="3262963" cy="2026947"/>
            <a:chOff x="8077200" y="1408895"/>
            <a:chExt cx="2819400" cy="1918397"/>
          </a:xfrm>
        </p:grpSpPr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4F910369-AF29-4EE6-880D-5F57E4B545CE}"/>
                </a:ext>
              </a:extLst>
            </p:cNvPr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863DE6A6-0E75-42B6-BFF1-082F3EA708E6}"/>
                </a:ext>
              </a:extLst>
            </p:cNvPr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>
                <a:extLst>
                  <a:ext uri="{FF2B5EF4-FFF2-40B4-BE49-F238E27FC236}">
                    <a16:creationId xmlns:a16="http://schemas.microsoft.com/office/drawing/2014/main" id="{67A83B21-5FB1-46B5-A129-BEB1325892ED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6FA3AA77-6226-4E0D-BD5B-F3847C55C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>
              <a:extLst>
                <a:ext uri="{FF2B5EF4-FFF2-40B4-BE49-F238E27FC236}">
                  <a16:creationId xmlns:a16="http://schemas.microsoft.com/office/drawing/2014/main" id="{717F5AAA-0C1D-4C61-827F-65390A50C058}"/>
                </a:ext>
              </a:extLst>
            </p:cNvPr>
            <p:cNvSpPr txBox="1"/>
            <p:nvPr/>
          </p:nvSpPr>
          <p:spPr>
            <a:xfrm>
              <a:off x="8205138" y="238673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静态成员包括静态数据成员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和静态函数成员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77B3C856-E802-46BF-9CAA-666FFC283BC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10718" y="3766045"/>
            <a:ext cx="3804083" cy="2098189"/>
            <a:chOff x="1295401" y="3940538"/>
            <a:chExt cx="2819400" cy="1923696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4B0D679C-7BF1-4B29-AF6B-108813E1F547}"/>
                </a:ext>
              </a:extLst>
            </p:cNvPr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>
              <a:extLst>
                <a:ext uri="{FF2B5EF4-FFF2-40B4-BE49-F238E27FC236}">
                  <a16:creationId xmlns:a16="http://schemas.microsoft.com/office/drawing/2014/main" id="{E3FDB62D-0652-4B5C-93BA-8DF0C90C1D34}"/>
                </a:ext>
              </a:extLst>
            </p:cNvPr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>
                <a:extLst>
                  <a:ext uri="{FF2B5EF4-FFF2-40B4-BE49-F238E27FC236}">
                    <a16:creationId xmlns:a16="http://schemas.microsoft.com/office/drawing/2014/main" id="{16241F20-8E98-478B-BD60-6A8147CFAEA1}"/>
                  </a:ext>
                </a:extLst>
              </p:cNvPr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>
                <a:extLst>
                  <a:ext uri="{FF2B5EF4-FFF2-40B4-BE49-F238E27FC236}">
                    <a16:creationId xmlns:a16="http://schemas.microsoft.com/office/drawing/2014/main" id="{7690EF9C-9595-418E-8059-B3666BB03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>
              <a:extLst>
                <a:ext uri="{FF2B5EF4-FFF2-40B4-BE49-F238E27FC236}">
                  <a16:creationId xmlns:a16="http://schemas.microsoft.com/office/drawing/2014/main" id="{C810A5B4-F405-41F2-9CDC-D5ABAD381375}"/>
                </a:ext>
              </a:extLst>
            </p:cNvPr>
            <p:cNvSpPr txBox="1"/>
            <p:nvPr/>
          </p:nvSpPr>
          <p:spPr>
            <a:xfrm>
              <a:off x="1424527" y="4901005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静态成员是在编译时分配存储空间，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被该类所有对象共享</a:t>
              </a: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1BEA040F-A53B-4B08-AD61-52ACB80794A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242738" y="3766045"/>
            <a:ext cx="3262962" cy="2098189"/>
            <a:chOff x="4686300" y="3940536"/>
            <a:chExt cx="2819400" cy="1923698"/>
          </a:xfrm>
        </p:grpSpPr>
        <p:sp>
          <p:nvSpPr>
            <p:cNvPr id="13" name="Rectangle: Rounded Corners 33">
              <a:extLst>
                <a:ext uri="{FF2B5EF4-FFF2-40B4-BE49-F238E27FC236}">
                  <a16:creationId xmlns:a16="http://schemas.microsoft.com/office/drawing/2014/main" id="{36A739B7-0CC2-4D4B-B72A-03A6BCB67040}"/>
                </a:ext>
              </a:extLst>
            </p:cNvPr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DA621E-6E50-4CCC-B9FF-EBB79992E3D3}"/>
                </a:ext>
              </a:extLst>
            </p:cNvPr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>
                <a:extLst>
                  <a:ext uri="{FF2B5EF4-FFF2-40B4-BE49-F238E27FC236}">
                    <a16:creationId xmlns:a16="http://schemas.microsoft.com/office/drawing/2014/main" id="{E43EC385-45B9-4B24-88B7-CE497A280B43}"/>
                  </a:ext>
                </a:extLst>
              </p:cNvPr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:a16="http://schemas.microsoft.com/office/drawing/2014/main" id="{E15D255E-6F2D-418A-9618-76B94683D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>
              <a:extLst>
                <a:ext uri="{FF2B5EF4-FFF2-40B4-BE49-F238E27FC236}">
                  <a16:creationId xmlns:a16="http://schemas.microsoft.com/office/drawing/2014/main" id="{A031313C-A54A-4AFB-B869-2E47C9BAC82E}"/>
                </a:ext>
              </a:extLst>
            </p:cNvPr>
            <p:cNvSpPr txBox="1"/>
            <p:nvPr/>
          </p:nvSpPr>
          <p:spPr>
            <a:xfrm>
              <a:off x="4814239" y="4901005"/>
              <a:ext cx="2563521" cy="68591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静态数据成员属于整个类，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因此使用方式为：</a:t>
              </a: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   类名</a:t>
              </a:r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::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静态数据成员名</a:t>
              </a:r>
            </a:p>
          </p:txBody>
        </p:sp>
      </p:grpSp>
      <p:grpSp>
        <p:nvGrpSpPr>
          <p:cNvPr id="48" name="千图PPT彼岸天：ID 8661124库_组合 47">
            <a:extLst>
              <a:ext uri="{FF2B5EF4-FFF2-40B4-BE49-F238E27FC236}">
                <a16:creationId xmlns:a16="http://schemas.microsoft.com/office/drawing/2014/main" id="{DA5792FA-2BB1-42E2-A31F-9A1B44764C1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633637" y="3754603"/>
            <a:ext cx="3262963" cy="2109631"/>
            <a:chOff x="8077200" y="3937683"/>
            <a:chExt cx="2819400" cy="1926551"/>
          </a:xfrm>
        </p:grpSpPr>
        <p:sp>
          <p:nvSpPr>
            <p:cNvPr id="15" name="Rectangle: Rounded Corners 40">
              <a:extLst>
                <a:ext uri="{FF2B5EF4-FFF2-40B4-BE49-F238E27FC236}">
                  <a16:creationId xmlns:a16="http://schemas.microsoft.com/office/drawing/2014/main" id="{7A51D57D-5EE1-407B-9880-97F48E9BA75F}"/>
                </a:ext>
              </a:extLst>
            </p:cNvPr>
            <p:cNvSpPr/>
            <p:nvPr/>
          </p:nvSpPr>
          <p:spPr>
            <a:xfrm>
              <a:off x="80772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1">
              <a:extLst>
                <a:ext uri="{FF2B5EF4-FFF2-40B4-BE49-F238E27FC236}">
                  <a16:creationId xmlns:a16="http://schemas.microsoft.com/office/drawing/2014/main" id="{A21A9812-B221-404D-AFE5-96EEDFCBD622}"/>
                </a:ext>
              </a:extLst>
            </p:cNvPr>
            <p:cNvGrpSpPr/>
            <p:nvPr/>
          </p:nvGrpSpPr>
          <p:grpSpPr>
            <a:xfrm>
              <a:off x="9084964" y="3937683"/>
              <a:ext cx="803870" cy="803870"/>
              <a:chOff x="9029700" y="1225947"/>
              <a:chExt cx="914400" cy="914400"/>
            </a:xfrm>
          </p:grpSpPr>
          <p:sp>
            <p:nvSpPr>
              <p:cNvPr id="32" name="Rectangle: Rounded Corners 44">
                <a:extLst>
                  <a:ext uri="{FF2B5EF4-FFF2-40B4-BE49-F238E27FC236}">
                    <a16:creationId xmlns:a16="http://schemas.microsoft.com/office/drawing/2014/main" id="{1781BF6F-FB46-4647-8E1C-65538FAC6083}"/>
                  </a:ext>
                </a:extLst>
              </p:cNvPr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5">
                <a:extLst>
                  <a:ext uri="{FF2B5EF4-FFF2-40B4-BE49-F238E27FC236}">
                    <a16:creationId xmlns:a16="http://schemas.microsoft.com/office/drawing/2014/main" id="{07B6BA47-CE65-4A4D-9E4C-006329F5D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BDF05FE7-A2EE-4989-A0A9-FBDD1C9E5161}"/>
                </a:ext>
              </a:extLst>
            </p:cNvPr>
            <p:cNvSpPr txBox="1"/>
            <p:nvPr/>
          </p:nvSpPr>
          <p:spPr>
            <a:xfrm>
              <a:off x="8205137" y="4901005"/>
              <a:ext cx="2563521" cy="61258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静态成员可提供同一类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的所有对象之间信息交换的方法</a:t>
              </a:r>
            </a:p>
          </p:txBody>
        </p:sp>
      </p:grpSp>
      <p:sp>
        <p:nvSpPr>
          <p:cNvPr id="51" name="圆角矩形 3">
            <a:extLst>
              <a:ext uri="{FF2B5EF4-FFF2-40B4-BE49-F238E27FC236}">
                <a16:creationId xmlns:a16="http://schemas.microsoft.com/office/drawing/2014/main" id="{C5990E0D-25A0-48EB-BD0D-72BB2E8CC83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静态成员</a:t>
            </a:r>
          </a:p>
        </p:txBody>
      </p:sp>
    </p:spTree>
    <p:extLst>
      <p:ext uri="{BB962C8B-B14F-4D97-AF65-F5344CB8AC3E}">
        <p14:creationId xmlns:p14="http://schemas.microsoft.com/office/powerpoint/2010/main" val="25326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>
            <a:extLst>
              <a:ext uri="{FF2B5EF4-FFF2-40B4-BE49-F238E27FC236}">
                <a16:creationId xmlns:a16="http://schemas.microsoft.com/office/drawing/2014/main" id="{04F5B453-E5E1-49A9-A7C2-AB61B0C4C7ED}"/>
              </a:ext>
            </a:extLst>
          </p:cNvPr>
          <p:cNvSpPr/>
          <p:nvPr/>
        </p:nvSpPr>
        <p:spPr>
          <a:xfrm>
            <a:off x="2936344" y="386806"/>
            <a:ext cx="6749194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用静态数据成员计算由同一类建立的对象的数量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B7818-4794-47CA-8952-285BDC00C4E4}"/>
              </a:ext>
            </a:extLst>
          </p:cNvPr>
          <p:cNvSpPr txBox="1"/>
          <p:nvPr/>
        </p:nvSpPr>
        <p:spPr>
          <a:xfrm>
            <a:off x="5915024" y="2157427"/>
            <a:ext cx="2936013" cy="24051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=2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24D1C22-B4E7-40AF-BA9F-C5E09FE29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44" y="1158629"/>
            <a:ext cx="5113337" cy="4801314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#include&lt;iostream&gt;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class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Class</a:t>
            </a:r>
            <a:endParaRPr kumimoji="1" lang="en-US" altLang="zh-CN" sz="1800" b="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static int 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{ N++;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&lt;&lt; "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对象数量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=" &lt;&lt; N &lt;&lt; '\n';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int Class::N =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Class a1,a2,a3;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return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40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>
            <a:extLst>
              <a:ext uri="{FF2B5EF4-FFF2-40B4-BE49-F238E27FC236}">
                <a16:creationId xmlns:a16="http://schemas.microsoft.com/office/drawing/2014/main" id="{04F5B453-E5E1-49A9-A7C2-AB61B0C4C7ED}"/>
              </a:ext>
            </a:extLst>
          </p:cNvPr>
          <p:cNvSpPr/>
          <p:nvPr/>
        </p:nvSpPr>
        <p:spPr>
          <a:xfrm>
            <a:off x="2856446" y="315784"/>
            <a:ext cx="6749194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公有静态数据成员的访问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B7818-4794-47CA-8952-285BDC00C4E4}"/>
              </a:ext>
            </a:extLst>
          </p:cNvPr>
          <p:cNvSpPr txBox="1"/>
          <p:nvPr/>
        </p:nvSpPr>
        <p:spPr>
          <a:xfrm>
            <a:off x="5915024" y="1863661"/>
            <a:ext cx="2936013" cy="2992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ob1.i=200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ob2.i=200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ob1.i=300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ob2.i=300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56B07B-8CE0-4010-8E7B-2493BAB97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81075"/>
            <a:ext cx="5113337" cy="559435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# 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class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myclass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public: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  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static int 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;      //</a:t>
            </a:r>
            <a:r>
              <a:rPr kumimoji="1" lang="zh-CN" altLang="en-US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公有成员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      int </a:t>
            </a:r>
            <a:r>
              <a:rPr kumimoji="1" lang="en-US" altLang="zh-CN" sz="1800" b="0" dirty="0" err="1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geti</a:t>
            </a:r>
            <a:r>
              <a:rPr kumimoji="1" lang="en-US" altLang="zh-CN" sz="1800" b="0" dirty="0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      { return </a:t>
            </a:r>
            <a:r>
              <a:rPr kumimoji="1" lang="en-US" altLang="zh-CN" sz="1800" b="0" dirty="0" err="1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800" b="0" dirty="0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solidFill>
                  <a:schemeClr val="tx2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      }</a:t>
            </a:r>
            <a:endParaRPr kumimoji="1" lang="en-US" altLang="zh-CN" sz="1800" b="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int 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myclass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::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=0; // </a:t>
            </a:r>
            <a:r>
              <a:rPr kumimoji="1" lang="zh-CN" altLang="en-US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静态数据成员初始化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main(void){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myclass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::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= 200;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myclass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ob1,ob2;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&lt;&lt;“ob1.i=”&lt;&lt;ob1.geti()&lt;&lt;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&lt;&lt;“ob2.i=”&lt;&lt;ob2.geti()&lt;&lt;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ob1.i= 300;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&lt;&lt;“ob1.i=”&lt;&lt;ob1.geti()&lt;&lt;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&lt;&lt;“ob2.i=”&lt;&lt;ob2.geti()&lt;&lt;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return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  <p:sp>
        <p:nvSpPr>
          <p:cNvPr id="6" name="Text Box 54">
            <a:extLst>
              <a:ext uri="{FF2B5EF4-FFF2-40B4-BE49-F238E27FC236}">
                <a16:creationId xmlns:a16="http://schemas.microsoft.com/office/drawing/2014/main" id="{B516FBDE-693F-4C73-A1DE-0AF531B2F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72556"/>
            <a:ext cx="6783272" cy="1569660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由于静态数据成员只有一个值，所以不论用哪个对象访问，所得的结果是一样的。</a:t>
            </a:r>
          </a:p>
        </p:txBody>
      </p:sp>
    </p:spTree>
    <p:extLst>
      <p:ext uri="{BB962C8B-B14F-4D97-AF65-F5344CB8AC3E}">
        <p14:creationId xmlns:p14="http://schemas.microsoft.com/office/powerpoint/2010/main" val="301953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551280" y="2529311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静态数据成员的定义与普通成员相似，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但前面要加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static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关键字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静态数据成员初始化应在类外单独进行，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但应在定义对象之前进行，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</a:rPr>
                <a:t>一般在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main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之前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4" y="4171358"/>
            <a:ext cx="3241255" cy="1923696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38" y="503721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静态数据成员属于类，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而不像普通数据成员属于某一对象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691463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私有静态数据成员不能在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类外直接访问，必须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通过共有的成员函数访问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静态数据成员几点说明</a:t>
            </a:r>
          </a:p>
        </p:txBody>
      </p:sp>
    </p:spTree>
    <p:extLst>
      <p:ext uri="{BB962C8B-B14F-4D97-AF65-F5344CB8AC3E}">
        <p14:creationId xmlns:p14="http://schemas.microsoft.com/office/powerpoint/2010/main" val="20596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静态函数成员的使用</a:t>
            </a:r>
            <a:endParaRPr lang="zh-CN" altLang="en-US" sz="2000" b="1" dirty="0"/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函数成员说明为静态，将与该类的</a:t>
            </a:r>
            <a:endParaRPr kumimoji="1" lang="en-US" altLang="zh-CN" sz="32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不同对象无关。静态函数成员的</a:t>
            </a:r>
            <a:endParaRPr kumimoji="1" lang="en-US" altLang="zh-CN" sz="32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调用，在对象之外可以采用下面</a:t>
            </a:r>
            <a:endParaRPr kumimoji="1" lang="en-US" altLang="zh-CN" sz="32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的方式：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kumimoji="1" lang="zh-CN" altLang="en-US" sz="2800" b="1" kern="0" dirty="0">
                <a:solidFill>
                  <a:srgbClr val="FF0000"/>
                </a:solidFill>
              </a:rPr>
              <a:t>类名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::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函数名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对象名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,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参数表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);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kumimoji="1" lang="zh-CN" altLang="en-US" sz="2800" b="1" kern="0" dirty="0">
                <a:solidFill>
                  <a:srgbClr val="FF0000"/>
                </a:solidFill>
              </a:rPr>
              <a:t>任一类对象名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::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函数名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对象名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,</a:t>
            </a:r>
            <a:r>
              <a:rPr kumimoji="1" lang="zh-CN" altLang="en-US" sz="2800" b="1" kern="0" dirty="0">
                <a:solidFill>
                  <a:srgbClr val="FF0000"/>
                </a:solidFill>
              </a:rPr>
              <a:t>参数表</a:t>
            </a:r>
            <a:r>
              <a:rPr kumimoji="1" lang="en-US" altLang="zh-CN" sz="2800" b="1" kern="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静态函数成员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6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静态函数成员的使用</a:t>
            </a:r>
            <a:endParaRPr lang="zh-CN" altLang="en-US" sz="2000" b="1" dirty="0"/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静态成员函数一般不访问普通数据成员，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它的作用主要是访问和操作同类中的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静态数据成员或全局变量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FF0000"/>
                </a:solidFill>
              </a:rPr>
              <a:t>一个类的静态成员函数与非静态成员函数不同，</a:t>
            </a:r>
            <a:endParaRPr kumimoji="1" lang="en-US" altLang="zh-CN" sz="2400" b="1" kern="0" dirty="0">
              <a:solidFill>
                <a:srgbClr val="FF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FF0000"/>
                </a:solidFill>
              </a:rPr>
              <a:t>它不需要创建任何该类的对象就可以被调用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静态函数成员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0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068B6200-8275-40D6-B80A-BDD6518D99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188B3-D10D-4507-B67C-15007DCCB228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C83861-52FA-460E-8E8A-B8D0A6B620DD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11B2B263-E010-46C7-ABF7-A7FAACE533CA}"/>
              </a:ext>
            </a:extLst>
          </p:cNvPr>
          <p:cNvSpPr txBox="1"/>
          <p:nvPr/>
        </p:nvSpPr>
        <p:spPr>
          <a:xfrm>
            <a:off x="4987256" y="2618620"/>
            <a:ext cx="65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第一部分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向函数传递对象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E0B042D-980D-4EC4-80B2-67B382C6CFCA}"/>
              </a:ext>
            </a:extLst>
          </p:cNvPr>
          <p:cNvSpPr txBox="1"/>
          <p:nvPr/>
        </p:nvSpPr>
        <p:spPr>
          <a:xfrm>
            <a:off x="5039881" y="3576406"/>
            <a:ext cx="341365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 值传递和地址传递的区别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DE298B4-0121-4D95-885B-C8F22A3ACB82}"/>
              </a:ext>
            </a:extLst>
          </p:cNvPr>
          <p:cNvSpPr txBox="1"/>
          <p:nvPr/>
        </p:nvSpPr>
        <p:spPr>
          <a:xfrm>
            <a:off x="8383183" y="3576406"/>
            <a:ext cx="35226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使用对象指针作为函数参数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920DD8E-2D28-49AC-AC65-05EB2A4373BF}"/>
              </a:ext>
            </a:extLst>
          </p:cNvPr>
          <p:cNvSpPr txBox="1"/>
          <p:nvPr/>
        </p:nvSpPr>
        <p:spPr>
          <a:xfrm>
            <a:off x="5039880" y="3978738"/>
            <a:ext cx="31057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使用对象作为函数参数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BDFA35C-29C2-476A-8758-D2BE59EB5934}"/>
              </a:ext>
            </a:extLst>
          </p:cNvPr>
          <p:cNvSpPr txBox="1"/>
          <p:nvPr/>
        </p:nvSpPr>
        <p:spPr>
          <a:xfrm>
            <a:off x="8383184" y="3978738"/>
            <a:ext cx="3690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使用对象引用作为函数参数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E1981C-03E4-46E3-B9B4-CB334C185F6D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BDB87F3-726C-4CFE-A4F8-70A71C7B1648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C739E056-2F70-40C6-8E6E-EC758CB9D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6878E4A4-9539-4878-B66E-984E77285F49}"/>
              </a:ext>
            </a:extLst>
          </p:cNvPr>
          <p:cNvSpPr/>
          <p:nvPr/>
        </p:nvSpPr>
        <p:spPr>
          <a:xfrm>
            <a:off x="2856445" y="315784"/>
            <a:ext cx="721970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用静态函数成员计算由同一类建立的对象的总重量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5228B-8B68-480A-8703-86DBD19EA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81075"/>
            <a:ext cx="5688012" cy="5319713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# include&lt;iostream&gt;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class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Ctest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  static 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double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totalweight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;      </a:t>
            </a:r>
            <a:endParaRPr kumimoji="1" lang="zh-CN" altLang="en-US" sz="1800" b="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Ctest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(double weight)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{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totalweight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=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totalweight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+ weight;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&lt;&lt;"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对象数量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="&lt;&lt;weight&lt;&lt;'\n';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static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void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totaldisp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{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&lt;&lt;"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对象总数量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="&lt;&lt;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totalweight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&lt;&lt;'\n';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double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Ctest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::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totalweight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=0; //</a:t>
            </a:r>
            <a:r>
              <a:rPr kumimoji="1" lang="zh-CN" altLang="en-US" sz="1800" b="0" dirty="0">
                <a:ea typeface="黑体" panose="02010609060101010101" pitchFamily="49" charset="-122"/>
                <a:cs typeface="宋体" panose="02010600030101010101" pitchFamily="2" charset="-122"/>
              </a:rPr>
              <a:t>对静态数据定义性说明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int main(void){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</a:t>
            </a:r>
            <a:r>
              <a:rPr kumimoji="1" lang="en-US" altLang="zh-CN" sz="1800" b="0" dirty="0" err="1">
                <a:ea typeface="黑体" panose="02010609060101010101" pitchFamily="49" charset="-122"/>
                <a:cs typeface="宋体" panose="02010600030101010101" pitchFamily="2" charset="-122"/>
              </a:rPr>
              <a:t>Ctest</a:t>
            </a: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a(0.5),b(0.6),c(1);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Ctest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::</a:t>
            </a:r>
            <a:r>
              <a:rPr kumimoji="1" lang="en-US" altLang="zh-CN" sz="1800" dirty="0" err="1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totaldisp</a:t>
            </a:r>
            <a:r>
              <a:rPr kumimoji="1"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   return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CCFF68-20AC-430C-8D9A-8AE2BD63FCE1}"/>
              </a:ext>
            </a:extLst>
          </p:cNvPr>
          <p:cNvSpPr txBox="1"/>
          <p:nvPr/>
        </p:nvSpPr>
        <p:spPr>
          <a:xfrm>
            <a:off x="5915024" y="1861962"/>
            <a:ext cx="2936013" cy="2996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=0.5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=0.6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对象数量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对象总数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</a:rPr>
              <a:t>=2.1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551280" y="2529311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静态成员函数主要用来访问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静态数据成员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私有静态成员函数不能做类外部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的函数和对象访问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4" y="4171358"/>
            <a:ext cx="3241255" cy="1923696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38" y="503721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静态成员函数没有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this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指针，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而非静态成员函数有</a:t>
              </a:r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</a:rPr>
                <a:t>this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指针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691463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静态成员函数是类的一部分，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而不是对象的一部分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29213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962E7883-E946-487C-8168-92124A27B9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b="9524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CE58D9-1459-4D86-8C3C-9537DDB6B21D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89187D-5AAA-42AF-A8B9-A648802CD0C8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6C2AF05E-E60E-49BC-BC21-0002F2AE708C}"/>
              </a:ext>
            </a:extLst>
          </p:cNvPr>
          <p:cNvSpPr txBox="1"/>
          <p:nvPr/>
        </p:nvSpPr>
        <p:spPr>
          <a:xfrm>
            <a:off x="4987256" y="2618620"/>
            <a:ext cx="654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第四部分 </a:t>
            </a:r>
            <a:r>
              <a:rPr lang="en-US" altLang="zh-CN" sz="3200" b="1" dirty="0">
                <a:solidFill>
                  <a:schemeClr val="bg1"/>
                </a:solidFill>
              </a:rPr>
              <a:t>| </a:t>
            </a:r>
            <a:r>
              <a:rPr lang="zh-CN" altLang="en-US" sz="4800" b="1" dirty="0">
                <a:solidFill>
                  <a:schemeClr val="bg1"/>
                </a:solidFill>
              </a:rPr>
              <a:t>友元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39F5BB8-39B8-4BF1-8F24-DB2CE8FB973A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C87F847-D881-4FEE-BFF0-DFA57CA639F3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E92921E1-0282-4308-98FF-1700E2E9E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6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类成员的访问权限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825398" y="2363282"/>
            <a:ext cx="3288080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规定类成员有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种访问权限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2E6722-2818-4396-84C7-5FB2F9B6B337}"/>
              </a:ext>
            </a:extLst>
          </p:cNvPr>
          <p:cNvSpPr txBox="1"/>
          <p:nvPr/>
        </p:nvSpPr>
        <p:spPr>
          <a:xfrm>
            <a:off x="4473157" y="3689148"/>
            <a:ext cx="7128875" cy="12894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private:</a:t>
            </a:r>
            <a:r>
              <a:rPr lang="zh-CN" altLang="en-US" dirty="0"/>
              <a:t>私有的</a:t>
            </a:r>
            <a:r>
              <a:rPr lang="en-US" altLang="zh-CN" dirty="0"/>
              <a:t>,</a:t>
            </a:r>
            <a:r>
              <a:rPr lang="zh-CN" altLang="en-US" dirty="0"/>
              <a:t>不可见的。成员只能在内部使用</a:t>
            </a:r>
            <a:r>
              <a:rPr lang="en-US" altLang="zh-CN" dirty="0"/>
              <a:t>,</a:t>
            </a:r>
            <a:r>
              <a:rPr lang="zh-CN" altLang="en-US" dirty="0"/>
              <a:t>类外不能调用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public:</a:t>
            </a:r>
            <a:r>
              <a:rPr lang="zh-CN" altLang="en-US" dirty="0"/>
              <a:t>公开的，可见的。成员可以在外使用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protected:</a:t>
            </a:r>
            <a:r>
              <a:rPr lang="zh-CN" altLang="en-US" dirty="0"/>
              <a:t>类外不能访问，派生类可以访问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1757642" y="1980677"/>
            <a:ext cx="7803607" cy="851116"/>
            <a:chOff x="3306007" y="1985645"/>
            <a:chExt cx="7803607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1" y="2235778"/>
              <a:ext cx="5817983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有时候需要在类的外部访问类的私有成员</a:t>
              </a:r>
              <a:r>
                <a:rPr lang="en-US" altLang="zh-CN" b="1" dirty="0">
                  <a:solidFill>
                    <a:schemeClr val="bg1"/>
                  </a:solidFill>
                </a:rPr>
                <a:t>or</a:t>
              </a:r>
              <a:r>
                <a:rPr lang="zh-CN" altLang="en-US" b="1" dirty="0">
                  <a:solidFill>
                    <a:schemeClr val="bg1"/>
                  </a:solidFill>
                </a:rPr>
                <a:t>保护成员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396555" y="2851681"/>
            <a:ext cx="9200640" cy="851116"/>
            <a:chOff x="3944920" y="3145861"/>
            <a:chExt cx="9200640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1" y="3255707"/>
              <a:ext cx="7244379" cy="6715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需要一种途径，在不放弃成员安全性的基础上，使一个普通函数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或者类的成员函数可以访问到封装于某一类中的信息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035467" y="3722685"/>
            <a:ext cx="8561728" cy="851116"/>
            <a:chOff x="4583832" y="4306076"/>
            <a:chExt cx="8561728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6634828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在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C++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中友元（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friend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）提供了在类外访问类中任何成员的方法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3539523" y="4646723"/>
            <a:ext cx="7131436" cy="851116"/>
            <a:chOff x="4583832" y="4306076"/>
            <a:chExt cx="7131436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2" y="4554153"/>
              <a:ext cx="5204536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kern="0" dirty="0">
                  <a:effectLst/>
                  <a:latin typeface="+mj-ea"/>
                  <a:ea typeface="+mj-ea"/>
                </a:rPr>
                <a:t>public: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公开的，可见的。成员可以在外使用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友元的产生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10339" y="2531392"/>
            <a:ext cx="3773538" cy="3440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friend</a:t>
            </a:r>
            <a:r>
              <a:rPr lang="zh-CN" altLang="en-US" sz="2000" dirty="0">
                <a:solidFill>
                  <a:schemeClr val="dk1">
                    <a:lumMod val="100000"/>
                  </a:schemeClr>
                </a:solidFill>
              </a:rPr>
              <a:t>关键字修改函数或类，因此对于一个类而言，它有友元函数或友元类</a:t>
            </a:r>
            <a:r>
              <a:rPr lang="en-US" altLang="zh-CN" sz="2000" dirty="0">
                <a:solidFill>
                  <a:schemeClr val="dk1">
                    <a:lumMod val="100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dk1">
                  <a:lumMod val="10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friend</a:t>
            </a:r>
            <a:r>
              <a:rPr lang="zh-CN" altLang="en-US" sz="2000" b="1" dirty="0">
                <a:solidFill>
                  <a:srgbClr val="FF0000"/>
                </a:solidFill>
              </a:rPr>
              <a:t>用于应对编程中一些比较特殊的情况（如提高效率），绝大多数情况下不需要使用。乱使用只会使</a:t>
            </a:r>
            <a:r>
              <a:rPr lang="en-US" altLang="zh-CN" sz="2000" b="1" dirty="0">
                <a:solidFill>
                  <a:srgbClr val="FF0000"/>
                </a:solidFill>
              </a:rPr>
              <a:t>C++</a:t>
            </a:r>
            <a:r>
              <a:rPr lang="zh-CN" altLang="en-US" sz="2000" b="1" dirty="0">
                <a:solidFill>
                  <a:srgbClr val="FF0000"/>
                </a:solidFill>
              </a:rPr>
              <a:t>变成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，甚至更糟</a:t>
            </a:r>
            <a:endParaRPr lang="en-US" altLang="zh-CN" sz="20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9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en-US" altLang="zh-CN" b="1" dirty="0">
                <a:solidFill>
                  <a:schemeClr val="accent1"/>
                </a:solidFill>
              </a:rPr>
              <a:t>C++</a:t>
            </a:r>
            <a:r>
              <a:rPr lang="zh-CN" altLang="en-US" b="1" dirty="0">
                <a:solidFill>
                  <a:schemeClr val="accent1"/>
                </a:solidFill>
              </a:rPr>
              <a:t>提供了友元（</a:t>
            </a:r>
            <a:r>
              <a:rPr lang="en-US" altLang="zh-CN" b="1" dirty="0">
                <a:solidFill>
                  <a:schemeClr val="accent1"/>
                </a:solidFill>
              </a:rPr>
              <a:t>friend</a:t>
            </a:r>
            <a:r>
              <a:rPr lang="zh-CN" altLang="en-US" b="1" dirty="0">
                <a:solidFill>
                  <a:schemeClr val="accent1"/>
                </a:solidFill>
              </a:rPr>
              <a:t>）来解决由封装性带来的问题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3299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2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7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3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5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6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25720" y="4188599"/>
            <a:ext cx="3299191" cy="1843758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fontScale="92500" lnSpcReduction="2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尽管友元函数的原型有在类的定义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中出现过，但是友元函数并不是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成员函数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如果要声明函数为一个类的友元，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需要在类定义中该函数原型前使用</a:t>
            </a:r>
            <a:endParaRPr lang="en-US" altLang="zh-CN" sz="2135" dirty="0">
              <a:solidFill>
                <a:schemeClr val="accent2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关键字 </a:t>
            </a:r>
            <a:r>
              <a:rPr lang="en-US" altLang="zh-CN" sz="2135" dirty="0">
                <a:solidFill>
                  <a:schemeClr val="accent2"/>
                </a:solidFill>
              </a:rPr>
              <a:t>friend </a:t>
            </a:r>
          </a:p>
          <a:p>
            <a:pPr lvl="1"/>
            <a:endParaRPr lang="zh-CN" altLang="en-US" sz="2135" dirty="0">
              <a:solidFill>
                <a:schemeClr val="accent2"/>
              </a:solidFill>
            </a:endParaRPr>
          </a:p>
        </p:txBody>
      </p:sp>
      <p:sp>
        <p:nvSpPr>
          <p:cNvPr id="11" name="千图PPT彼岸天：ID 8661124文本框 18"/>
          <p:cNvSpPr txBox="1"/>
          <p:nvPr>
            <p:custDataLst>
              <p:tags r:id="rId8"/>
            </p:custDataLst>
          </p:nvPr>
        </p:nvSpPr>
        <p:spPr>
          <a:xfrm>
            <a:off x="-182747" y="1122213"/>
            <a:ext cx="4067756" cy="230325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类的友元函数是定义在类外部，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但有权访问类的所有私有（</a:t>
            </a:r>
            <a:r>
              <a:rPr lang="en-US" altLang="zh-CN" sz="2135" dirty="0">
                <a:solidFill>
                  <a:schemeClr val="accent1"/>
                </a:solidFill>
              </a:rPr>
              <a:t>private</a:t>
            </a:r>
            <a:r>
              <a:rPr lang="zh-CN" altLang="en-US" sz="2135" dirty="0">
                <a:solidFill>
                  <a:schemeClr val="accent1"/>
                </a:solidFill>
              </a:rPr>
              <a:t>）</a:t>
            </a:r>
            <a:endParaRPr lang="en-US" altLang="zh-CN" sz="2135" dirty="0">
              <a:solidFill>
                <a:schemeClr val="accent1"/>
              </a:solidFill>
            </a:endParaRP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成员和保护（</a:t>
            </a:r>
            <a:r>
              <a:rPr lang="en-US" altLang="zh-CN" sz="2135" dirty="0">
                <a:solidFill>
                  <a:schemeClr val="accent1"/>
                </a:solidFill>
              </a:rPr>
              <a:t>protected</a:t>
            </a:r>
            <a:r>
              <a:rPr lang="zh-CN" altLang="en-US" sz="2135" dirty="0">
                <a:solidFill>
                  <a:schemeClr val="accent1"/>
                </a:solidFill>
              </a:rPr>
              <a:t>）成员。</a:t>
            </a:r>
            <a:endParaRPr lang="en-US" altLang="zh-CN" sz="2135" dirty="0">
              <a:solidFill>
                <a:schemeClr val="accent1"/>
              </a:solidFill>
            </a:endParaRPr>
          </a:p>
        </p:txBody>
      </p:sp>
      <p:sp>
        <p:nvSpPr>
          <p:cNvPr id="17" name="千图PPT彼岸天：ID 8661124Freeform: Shape 20"/>
          <p:cNvSpPr/>
          <p:nvPr>
            <p:custDataLst>
              <p:tags r:id="rId9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0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1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2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3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4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圆角矩形 3">
            <a:extLst>
              <a:ext uri="{FF2B5EF4-FFF2-40B4-BE49-F238E27FC236}">
                <a16:creationId xmlns:a16="http://schemas.microsoft.com/office/drawing/2014/main" id="{C3A4035F-B98F-4D7F-9B95-FE92E853E523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友元函数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7FCAC6C5-D6D7-4847-8F70-46421599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1" y="4714857"/>
            <a:ext cx="3769792" cy="2086442"/>
          </a:xfrm>
          <a:prstGeom prst="rect">
            <a:avLst/>
          </a:prstGeom>
          <a:solidFill>
            <a:srgbClr val="FFF1B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/>
              <a:t>class Box {</a:t>
            </a:r>
          </a:p>
          <a:p>
            <a:r>
              <a:rPr lang="en-US" altLang="zh-CN"/>
              <a:t>     double width; </a:t>
            </a:r>
          </a:p>
          <a:p>
            <a:r>
              <a:rPr lang="en-US" altLang="zh-CN"/>
              <a:t>public: </a:t>
            </a:r>
          </a:p>
          <a:p>
            <a:r>
              <a:rPr lang="en-US" altLang="zh-CN"/>
              <a:t>    double length; </a:t>
            </a:r>
          </a:p>
          <a:p>
            <a:r>
              <a:rPr lang="en-US" altLang="zh-CN"/>
              <a:t>    </a:t>
            </a:r>
            <a:r>
              <a:rPr lang="en-US" altLang="zh-CN" b="1">
                <a:solidFill>
                  <a:srgbClr val="FF0000"/>
                </a:solidFill>
              </a:rPr>
              <a:t>friend</a:t>
            </a:r>
            <a:r>
              <a:rPr lang="en-US" altLang="zh-CN"/>
              <a:t> void printWidth( Box box );</a:t>
            </a:r>
          </a:p>
          <a:p>
            <a:r>
              <a:rPr lang="en-US" altLang="zh-CN"/>
              <a:t>    void setWidth( double wid ); </a:t>
            </a:r>
          </a:p>
          <a:p>
            <a:r>
              <a:rPr lang="en-US" altLang="zh-CN"/>
              <a:t>};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C7ADCD7C-8931-4BA7-935B-C55069FFCCC6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友元函数的使用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561C79-5AC9-4FB9-8421-CE8542E53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77" y="1400659"/>
            <a:ext cx="4968875" cy="49911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#include &lt;</a:t>
            </a:r>
            <a:r>
              <a:rPr kumimoji="1" lang="en-US" altLang="zh-CN" sz="1600" b="0" dirty="0" err="1"/>
              <a:t>iostream</a:t>
            </a:r>
            <a:r>
              <a:rPr kumimoji="1" lang="en-US" altLang="zh-CN" sz="1600" b="0" dirty="0"/>
              <a:t>&gt;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using namespace </a:t>
            </a:r>
            <a:r>
              <a:rPr kumimoji="1" lang="en-US" altLang="zh-CN" sz="1600" b="0" dirty="0" err="1"/>
              <a:t>std</a:t>
            </a:r>
            <a:r>
              <a:rPr kumimoji="1" lang="en-US" altLang="zh-CN" sz="1600" b="0" dirty="0"/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class Box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double width;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public: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</a:t>
            </a:r>
            <a:r>
              <a:rPr kumimoji="1" lang="en-US" altLang="zh-CN" sz="1600" dirty="0">
                <a:solidFill>
                  <a:srgbClr val="FF0000"/>
                </a:solidFill>
              </a:rPr>
              <a:t>friend</a:t>
            </a:r>
            <a:r>
              <a:rPr kumimoji="1" lang="en-US" altLang="zh-CN" sz="1600" b="0" dirty="0"/>
              <a:t> void </a:t>
            </a:r>
            <a:r>
              <a:rPr kumimoji="1" lang="en-US" altLang="zh-CN" sz="1600" b="0" dirty="0" err="1"/>
              <a:t>printWidth</a:t>
            </a:r>
            <a:r>
              <a:rPr kumimoji="1" lang="en-US" altLang="zh-CN" sz="1600" b="0" dirty="0"/>
              <a:t>( Box </a:t>
            </a:r>
            <a:r>
              <a:rPr kumimoji="1" lang="en-US" altLang="zh-CN" sz="1600" b="0" dirty="0" err="1"/>
              <a:t>box</a:t>
            </a:r>
            <a:r>
              <a:rPr kumimoji="1" lang="en-US" altLang="zh-CN" sz="1600" b="0" dirty="0"/>
              <a:t> 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void </a:t>
            </a:r>
            <a:r>
              <a:rPr kumimoji="1" lang="en-US" altLang="zh-CN" sz="1600" b="0" dirty="0" err="1"/>
              <a:t>setWidth</a:t>
            </a:r>
            <a:r>
              <a:rPr kumimoji="1" lang="en-US" altLang="zh-CN" sz="1600" b="0" dirty="0"/>
              <a:t>( double </a:t>
            </a:r>
            <a:r>
              <a:rPr kumimoji="1" lang="en-US" altLang="zh-CN" sz="1600" b="0" dirty="0" err="1"/>
              <a:t>wid</a:t>
            </a:r>
            <a:r>
              <a:rPr kumimoji="1" lang="en-US" altLang="zh-CN" sz="1600" b="0" dirty="0"/>
              <a:t> 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void Box::</a:t>
            </a:r>
            <a:r>
              <a:rPr kumimoji="1" lang="en-US" altLang="zh-CN" sz="1600" b="0" dirty="0" err="1"/>
              <a:t>setWidth</a:t>
            </a:r>
            <a:r>
              <a:rPr kumimoji="1" lang="en-US" altLang="zh-CN" sz="1600" b="0" dirty="0"/>
              <a:t>( double </a:t>
            </a:r>
            <a:r>
              <a:rPr kumimoji="1" lang="en-US" altLang="zh-CN" sz="1600" b="0" dirty="0" err="1"/>
              <a:t>wid</a:t>
            </a:r>
            <a:r>
              <a:rPr kumimoji="1" lang="en-US" altLang="zh-CN" sz="1600" b="0" dirty="0"/>
              <a:t> ) { width = </a:t>
            </a:r>
            <a:r>
              <a:rPr kumimoji="1" lang="en-US" altLang="zh-CN" sz="1600" b="0" dirty="0" err="1"/>
              <a:t>wid</a:t>
            </a:r>
            <a:r>
              <a:rPr kumimoji="1" lang="en-US" altLang="zh-CN" sz="1600" b="0" dirty="0"/>
              <a:t>; }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dirty="0">
                <a:solidFill>
                  <a:srgbClr val="FF0000"/>
                </a:solidFill>
              </a:rPr>
              <a:t>void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printWidth</a:t>
            </a:r>
            <a:r>
              <a:rPr kumimoji="1" lang="en-US" altLang="zh-CN" sz="1600" dirty="0">
                <a:solidFill>
                  <a:srgbClr val="FF0000"/>
                </a:solidFill>
              </a:rPr>
              <a:t>( Box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box</a:t>
            </a:r>
            <a:r>
              <a:rPr kumimoji="1" lang="en-US" altLang="zh-CN" sz="1600" dirty="0">
                <a:solidFill>
                  <a:srgbClr val="FF0000"/>
                </a:solidFill>
              </a:rPr>
              <a:t> 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{  </a:t>
            </a:r>
            <a:r>
              <a:rPr kumimoji="1" lang="en-US" altLang="zh-CN" sz="1600" b="0" dirty="0" err="1"/>
              <a:t>cout</a:t>
            </a:r>
            <a:r>
              <a:rPr kumimoji="1" lang="en-US" altLang="zh-CN" sz="1600" b="0" dirty="0"/>
              <a:t> &lt;&lt; "Width of box : " &lt;&lt;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box.width</a:t>
            </a:r>
            <a:r>
              <a:rPr kumimoji="1" lang="en-US" altLang="zh-CN" sz="1600" b="0" dirty="0"/>
              <a:t> &lt;&lt;</a:t>
            </a:r>
            <a:r>
              <a:rPr kumimoji="1" lang="en-US" altLang="zh-CN" sz="1600" b="0" dirty="0" err="1"/>
              <a:t>endl</a:t>
            </a:r>
            <a:r>
              <a:rPr kumimoji="1" lang="en-US" altLang="zh-CN" sz="1600" b="0" dirty="0"/>
              <a:t>;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16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 err="1"/>
              <a:t>int</a:t>
            </a:r>
            <a:r>
              <a:rPr kumimoji="1" lang="en-US" altLang="zh-CN" sz="1600" b="0" dirty="0"/>
              <a:t> main( 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 Box </a:t>
            </a:r>
            <a:r>
              <a:rPr kumimoji="1" lang="en-US" altLang="zh-CN" sz="1600" b="0" dirty="0" err="1"/>
              <a:t>box</a:t>
            </a:r>
            <a:r>
              <a:rPr kumimoji="1" lang="en-US" altLang="zh-CN" sz="1600" b="0" dirty="0"/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 </a:t>
            </a:r>
            <a:r>
              <a:rPr kumimoji="1" lang="en-US" altLang="zh-CN" sz="1600" b="0" dirty="0" err="1"/>
              <a:t>box.setWidth</a:t>
            </a:r>
            <a:r>
              <a:rPr kumimoji="1" lang="en-US" altLang="zh-CN" sz="1600" b="0" dirty="0"/>
              <a:t>(10.0);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0" dirty="0"/>
              <a:t>    </a:t>
            </a:r>
            <a:r>
              <a:rPr kumimoji="1" lang="en-US" altLang="zh-CN" sz="1600" b="0" dirty="0" err="1"/>
              <a:t>printWidth</a:t>
            </a:r>
            <a:r>
              <a:rPr kumimoji="1" lang="en-US" altLang="zh-CN" sz="1600" b="0" dirty="0"/>
              <a:t>( box 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   return 0;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/>
              <a:t>}</a:t>
            </a:r>
            <a:r>
              <a:rPr kumimoji="1" lang="en-US" altLang="zh-CN" sz="16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20E9E-B22D-469A-AEBD-A8655A379842}"/>
              </a:ext>
            </a:extLst>
          </p:cNvPr>
          <p:cNvSpPr txBox="1"/>
          <p:nvPr/>
        </p:nvSpPr>
        <p:spPr>
          <a:xfrm>
            <a:off x="5915024" y="2750058"/>
            <a:ext cx="3779392" cy="1219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0" dirty="0"/>
              <a:t>Width of box :</a:t>
            </a:r>
            <a:r>
              <a:rPr kumimoji="1"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B1233C1-0585-4014-9E6A-242F7C26D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724" y="4314584"/>
            <a:ext cx="6612029" cy="6463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友元函数虽然可以访问类对象的私有成员，但毕竟不是成员函数。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因此，在类的外部定义友元函数时，不需要“类名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::”</a:t>
            </a:r>
            <a:endParaRPr lang="en-US" altLang="zh-CN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C7ADCD7C-8931-4BA7-935B-C55069FFCCC6}"/>
              </a:ext>
            </a:extLst>
          </p:cNvPr>
          <p:cNvSpPr/>
          <p:nvPr/>
        </p:nvSpPr>
        <p:spPr>
          <a:xfrm>
            <a:off x="6096000" y="290150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友元函数的使用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20E9E-B22D-469A-AEBD-A8655A379842}"/>
              </a:ext>
            </a:extLst>
          </p:cNvPr>
          <p:cNvSpPr txBox="1"/>
          <p:nvPr/>
        </p:nvSpPr>
        <p:spPr>
          <a:xfrm>
            <a:off x="5915024" y="2750058"/>
            <a:ext cx="3779392" cy="1219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0" dirty="0"/>
              <a:t>Width of box :</a:t>
            </a:r>
            <a:r>
              <a:rPr kumimoji="1" lang="en-US" altLang="zh-CN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AA25D6-9CDD-4386-9F06-C1C2F1A2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5616575" cy="6650037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#include &lt;iostream&gt;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using namespace std;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class Box {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double width;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public: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void </a:t>
            </a:r>
            <a:r>
              <a:rPr kumimoji="1" lang="en-US" altLang="zh-CN" sz="1800" b="0" dirty="0" err="1"/>
              <a:t>setWidth</a:t>
            </a:r>
            <a:r>
              <a:rPr kumimoji="1" lang="en-US" altLang="zh-CN" sz="1800" b="0" dirty="0"/>
              <a:t>( double </a:t>
            </a:r>
            <a:r>
              <a:rPr kumimoji="1" lang="en-US" altLang="zh-CN" sz="1800" b="0" dirty="0" err="1"/>
              <a:t>wid</a:t>
            </a:r>
            <a:r>
              <a:rPr kumimoji="1" lang="en-US" altLang="zh-CN" sz="1800" b="0" dirty="0"/>
              <a:t> );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</a:t>
            </a:r>
            <a:r>
              <a:rPr kumimoji="1" lang="en-US" altLang="zh-CN" sz="1800" dirty="0">
                <a:solidFill>
                  <a:srgbClr val="FF0000"/>
                </a:solidFill>
              </a:rPr>
              <a:t>void 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printWidth</a:t>
            </a:r>
            <a:r>
              <a:rPr kumimoji="1" lang="en-US" altLang="zh-CN" sz="1800" dirty="0">
                <a:solidFill>
                  <a:srgbClr val="FF0000"/>
                </a:solidFill>
              </a:rPr>
              <a:t>();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};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void Box::</a:t>
            </a:r>
            <a:r>
              <a:rPr kumimoji="1" lang="en-US" altLang="zh-CN" sz="1800" b="0" dirty="0" err="1"/>
              <a:t>printWidth</a:t>
            </a:r>
            <a:r>
              <a:rPr kumimoji="1" lang="en-US" altLang="zh-CN" sz="1800" b="0" dirty="0"/>
              <a:t>()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{  </a:t>
            </a:r>
            <a:r>
              <a:rPr kumimoji="1" lang="en-US" altLang="zh-CN" sz="1800" b="0" dirty="0" err="1"/>
              <a:t>cout</a:t>
            </a:r>
            <a:r>
              <a:rPr kumimoji="1" lang="en-US" altLang="zh-CN" sz="1800" b="0" dirty="0"/>
              <a:t> &lt;&lt; "Width of box : " &lt;&lt; width &lt;&lt;</a:t>
            </a:r>
            <a:r>
              <a:rPr kumimoji="1" lang="en-US" altLang="zh-CN" sz="1800" b="0" dirty="0" err="1"/>
              <a:t>endl</a:t>
            </a:r>
            <a:r>
              <a:rPr kumimoji="1" lang="en-US" altLang="zh-CN" sz="1800" b="0" dirty="0"/>
              <a:t>; }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void Box::</a:t>
            </a:r>
            <a:r>
              <a:rPr kumimoji="1" lang="en-US" altLang="zh-CN" sz="1800" b="0" dirty="0" err="1"/>
              <a:t>setWidth</a:t>
            </a:r>
            <a:r>
              <a:rPr kumimoji="1" lang="en-US" altLang="zh-CN" sz="1800" b="0" dirty="0"/>
              <a:t>( double </a:t>
            </a:r>
            <a:r>
              <a:rPr kumimoji="1" lang="en-US" altLang="zh-CN" sz="1800" b="0" dirty="0" err="1"/>
              <a:t>wid</a:t>
            </a:r>
            <a:r>
              <a:rPr kumimoji="1" lang="en-US" altLang="zh-CN" sz="1800" b="0" dirty="0"/>
              <a:t> ) { width = </a:t>
            </a:r>
            <a:r>
              <a:rPr kumimoji="1" lang="en-US" altLang="zh-CN" sz="1800" b="0" dirty="0" err="1"/>
              <a:t>wid</a:t>
            </a:r>
            <a:r>
              <a:rPr kumimoji="1" lang="en-US" altLang="zh-CN" sz="1800" b="0" dirty="0"/>
              <a:t>; } 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sz="1800" b="0" dirty="0"/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int main( 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{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Box </a:t>
            </a:r>
            <a:r>
              <a:rPr kumimoji="1" lang="en-US" altLang="zh-CN" sz="1800" b="0" dirty="0" err="1"/>
              <a:t>box</a:t>
            </a:r>
            <a:r>
              <a:rPr kumimoji="1" lang="en-US" altLang="zh-CN" sz="1800" b="0" dirty="0"/>
              <a:t>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</a:t>
            </a:r>
            <a:r>
              <a:rPr kumimoji="1" lang="en-US" altLang="zh-CN" sz="1800" b="0" dirty="0" err="1"/>
              <a:t>box.setWidth</a:t>
            </a:r>
            <a:r>
              <a:rPr kumimoji="1" lang="en-US" altLang="zh-CN" sz="1800" b="0" dirty="0"/>
              <a:t>(10.0);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 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box.printWidth</a:t>
            </a:r>
            <a:r>
              <a:rPr kumimoji="1" lang="en-US" altLang="zh-CN" sz="1800" dirty="0">
                <a:solidFill>
                  <a:srgbClr val="FF0000"/>
                </a:solidFill>
              </a:rPr>
              <a:t>();</a:t>
            </a:r>
            <a:r>
              <a:rPr kumimoji="1" lang="en-US" altLang="zh-CN" sz="1800" b="0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   return 0;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b="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5840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CEE010A-D488-4432-952E-4F277EF42AC0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DB5CBC-F6EC-45F7-9025-622F53ED90F0}"/>
              </a:ext>
            </a:extLst>
          </p:cNvPr>
          <p:cNvSpPr txBox="1"/>
          <p:nvPr/>
        </p:nvSpPr>
        <p:spPr>
          <a:xfrm>
            <a:off x="1660124" y="2559426"/>
            <a:ext cx="6434197" cy="6960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effectLst/>
              </a:rPr>
              <a:t>3.11 3.12 3.13 3.15 3.24  3.27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千图PPT彼岸天：ID 8661124文本框 2">
            <a:extLst>
              <a:ext uri="{FF2B5EF4-FFF2-40B4-BE49-F238E27FC236}">
                <a16:creationId xmlns:a16="http://schemas.microsoft.com/office/drawing/2014/main" id="{A5A82650-4B23-4210-AF91-D4ACF88547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11106" y="2113267"/>
            <a:ext cx="1586517" cy="39469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给出一个代码：</a:t>
            </a:r>
          </a:p>
        </p:txBody>
      </p: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0338" y="2531393"/>
            <a:ext cx="3817429" cy="1596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int a=4;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int x;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x=a;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x=x+3;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最终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值是多少，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值是多少</a:t>
            </a:r>
            <a:r>
              <a:rPr lang="en-US" altLang="zh-CN" dirty="0">
                <a:solidFill>
                  <a:schemeClr val="dk1">
                    <a:lumMod val="100000"/>
                  </a:schemeClr>
                </a:solidFill>
              </a:rPr>
              <a:t>? </a:t>
            </a:r>
          </a:p>
        </p:txBody>
      </p:sp>
      <p:sp>
        <p:nvSpPr>
          <p:cNvPr id="6" name="千图PPT彼岸天：ID 8661124文本框 4">
            <a:extLst>
              <a:ext uri="{FF2B5EF4-FFF2-40B4-BE49-F238E27FC236}">
                <a16:creationId xmlns:a16="http://schemas.microsoft.com/office/drawing/2014/main" id="{C375766E-9C96-4D87-8C11-97C6A995D0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0632" y="4421081"/>
            <a:ext cx="4296025" cy="36721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虽然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值赋给了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，但是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变量并不是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变量</a:t>
            </a:r>
          </a:p>
        </p:txBody>
      </p:sp>
      <p:sp>
        <p:nvSpPr>
          <p:cNvPr id="8" name="千图PPT彼岸天：ID 8661124文本框 6">
            <a:extLst>
              <a:ext uri="{FF2B5EF4-FFF2-40B4-BE49-F238E27FC236}">
                <a16:creationId xmlns:a16="http://schemas.microsoft.com/office/drawing/2014/main" id="{FB626681-720B-487C-91BC-5BFAABC6CBD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7168" y="5471907"/>
            <a:ext cx="3997909" cy="367214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我们对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任何的修改，都不会改变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变量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2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值传递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值传递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8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87652" y="832864"/>
            <a:ext cx="298671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3867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2021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8410" y="2646878"/>
            <a:ext cx="7803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66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6909" y="3846724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值传递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7C81A63-1C19-419D-AB5F-71F70C2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095" y="1543504"/>
            <a:ext cx="3455988" cy="43688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ea typeface="黑体" panose="02010609060101010101" pitchFamily="49" charset="-122"/>
              </a:rPr>
              <a:t>void Exchg1(int x, int y)  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tmp;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tmp=x;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x=y;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y=tmp;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printf(“x=%d,y=%d/n”,x,y)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void main()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a=4,b=6;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Exchg1 (a,b) 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printf(“a=%d,b=%d/n”,a,b)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26E264C-D731-4460-BB60-93B15BD75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808" y="1975304"/>
            <a:ext cx="3455987" cy="28543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void Exchg1(int x, int y)  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{ </a:t>
            </a:r>
            <a: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  <a:t>int x = a;</a:t>
            </a:r>
            <a:b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</a:br>
            <a: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  <a:t>  int y =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  int tmp;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tmp=x;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x=y;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y=tmp;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printf(“x=%d,y=%d/n”,x,y)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}</a:t>
            </a: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39CE9F9C-7A2A-40C1-A902-E64C1F81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02458" y="1940379"/>
            <a:ext cx="431800" cy="6407150"/>
          </a:xfrm>
          <a:prstGeom prst="upArrow">
            <a:avLst>
              <a:gd name="adj1" fmla="val 50000"/>
              <a:gd name="adj2" fmla="val 370956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函数在调用时是隐含地把实参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00" b="1" dirty="0" err="1">
                  <a:solidFill>
                    <a:schemeClr val="accent1"/>
                  </a:solidFill>
                </a:rPr>
                <a:t>a,b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的值分别赋值给了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x,y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在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Exchg1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函数体内再也没有对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a,b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进行任何的操作，交换的只是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x,y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变量，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并不是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a,b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函数只是把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的值通过赋值传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递给了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x,y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，函数里头操作的只是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x,y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的值并不是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的值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这就是所谓的参数的值传递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值传递</a:t>
            </a:r>
          </a:p>
        </p:txBody>
      </p:sp>
    </p:spTree>
    <p:extLst>
      <p:ext uri="{BB962C8B-B14F-4D97-AF65-F5344CB8AC3E}">
        <p14:creationId xmlns:p14="http://schemas.microsoft.com/office/powerpoint/2010/main" val="32368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7F9BB6E-C87B-493A-91C9-B35EC35A2267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地址传递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A9014CA-672D-4CA2-B803-E1548F13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829" y="1524842"/>
            <a:ext cx="4392613" cy="43688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ea typeface="黑体" panose="02010609060101010101" pitchFamily="49" charset="-122"/>
              </a:rPr>
              <a:t>Exchg2(int *px, int *py)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tmp=*px;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*px=*py;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*py=tmp;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print(“*px=%d,*py=%d/n”,*px,*py);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main()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a=4;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b=6;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   Exchg2(&amp;a,&amp;b);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   Print(“a=%d,b=%d/n”, a, b);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3141C2-7644-461D-B2B4-0CD83D317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904" y="2266205"/>
            <a:ext cx="4284663" cy="25495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Exchg2(int *px, int *py)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{  </a:t>
            </a:r>
            <a: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  <a:t>px=&amp;a;</a:t>
            </a:r>
            <a:b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</a:br>
            <a:r>
              <a:rPr lang="en-US" altLang="zh-CN" sz="2000">
                <a:solidFill>
                  <a:srgbClr val="FF0000"/>
                </a:solidFill>
                <a:ea typeface="黑体" panose="02010609060101010101" pitchFamily="49" charset="-122"/>
              </a:rPr>
              <a:t>   py=&amp;b;</a:t>
            </a: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   int tmp=*px;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*px=*py;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*py=tmp;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  print(“*px=%d,*py=%d/n”,*px,*py);</a:t>
            </a:r>
            <a:b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</a:br>
            <a:r>
              <a:rPr lang="en-US" altLang="zh-CN" sz="2000" b="0">
                <a:solidFill>
                  <a:schemeClr val="accent2"/>
                </a:solidFill>
                <a:ea typeface="黑体" panose="02010609060101010101" pitchFamily="49" charset="-122"/>
              </a:rPr>
              <a:t>}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CF78984-8010-443C-AA56-ABF71A457D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53529" y="1921717"/>
            <a:ext cx="431800" cy="6407150"/>
          </a:xfrm>
          <a:prstGeom prst="upArrow">
            <a:avLst>
              <a:gd name="adj1" fmla="val 50000"/>
              <a:gd name="adj2" fmla="val 370956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指针</a:t>
              </a:r>
              <a:r>
                <a:rPr lang="en-US" altLang="zh-CN" sz="1600" b="1" dirty="0" err="1">
                  <a:solidFill>
                    <a:schemeClr val="accent1"/>
                  </a:solidFill>
                </a:rPr>
                <a:t>px,py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的值已经分别是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00" b="1" dirty="0" err="1">
                  <a:solidFill>
                    <a:schemeClr val="accent1"/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变量的地址值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对*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px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，*</a:t>
              </a:r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py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的操作当然也就是对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 err="1">
                  <a:solidFill>
                    <a:schemeClr val="accent2">
                      <a:lumMod val="100000"/>
                    </a:schemeClr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变量本身的操作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所以函数里头的交换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就是对</a:t>
              </a:r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值的交换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71869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这就是所谓的地址传递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（传递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a,b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的地址给了</a:t>
              </a:r>
              <a:r>
                <a:rPr lang="en-US" altLang="zh-CN" sz="1600" b="1" dirty="0" err="1">
                  <a:solidFill>
                    <a:schemeClr val="accent5">
                      <a:lumMod val="100000"/>
                    </a:schemeClr>
                  </a:solidFill>
                </a:rPr>
                <a:t>px,py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） 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地址传递</a:t>
            </a:r>
          </a:p>
        </p:txBody>
      </p:sp>
    </p:spTree>
    <p:extLst>
      <p:ext uri="{BB962C8B-B14F-4D97-AF65-F5344CB8AC3E}">
        <p14:creationId xmlns:p14="http://schemas.microsoft.com/office/powerpoint/2010/main" val="23594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C6E80908-C23A-4C22-8EE5-A87183402739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引用传递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3FF96B3-C2C6-479F-B62E-50913D01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436688"/>
            <a:ext cx="3816350" cy="4368800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ea typeface="黑体" panose="02010609060101010101" pitchFamily="49" charset="-122"/>
              </a:rPr>
              <a:t>Exchg3(int &amp;x, int &amp;y) </a:t>
            </a:r>
            <a:br>
              <a:rPr lang="zh-CN" altLang="en-US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int tmp=x;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x=y;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y=tmp;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print(“x=%d,y=%d/n”,x,y);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main()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{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a=4;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int b=6;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      Exchg3(a,b); 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      </a:t>
            </a:r>
            <a:r>
              <a:rPr lang="en-US" altLang="zh-CN" sz="2000" b="0">
                <a:ea typeface="黑体" panose="02010609060101010101" pitchFamily="49" charset="-122"/>
              </a:rPr>
              <a:t>Print(“a=%d,b=%d/n”, a, b);</a:t>
            </a:r>
            <a:br>
              <a:rPr lang="en-US" altLang="zh-CN" sz="2000" b="0">
                <a:ea typeface="黑体" panose="02010609060101010101" pitchFamily="49" charset="-122"/>
              </a:rPr>
            </a:br>
            <a:r>
              <a:rPr lang="en-US" altLang="zh-CN" sz="2000" b="0">
                <a:ea typeface="黑体" panose="02010609060101010101" pitchFamily="49" charset="-122"/>
              </a:rPr>
              <a:t>}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9C8818-5FF8-469F-B49D-25E6BA1DB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133" y="1517067"/>
            <a:ext cx="4284662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调用</a:t>
            </a:r>
            <a:r>
              <a:rPr lang="en-US" altLang="zh-CN" sz="2400" dirty="0"/>
              <a:t>Exchg3</a:t>
            </a:r>
            <a:r>
              <a:rPr lang="zh-CN" altLang="en-US" sz="2400" dirty="0"/>
              <a:t>时函数会将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 </a:t>
            </a:r>
            <a:r>
              <a:rPr lang="zh-CN" altLang="en-US" sz="2400" dirty="0"/>
              <a:t>分别代替</a:t>
            </a:r>
            <a:r>
              <a:rPr lang="en-US" altLang="zh-CN" sz="2400" dirty="0" err="1"/>
              <a:t>x,y</a:t>
            </a:r>
            <a:endParaRPr lang="zh-CN" altLang="en-US" sz="2400" dirty="0"/>
          </a:p>
          <a:p>
            <a:r>
              <a:rPr lang="zh-CN" altLang="en-US" sz="2400" dirty="0"/>
              <a:t>我们称</a:t>
            </a:r>
            <a:r>
              <a:rPr lang="en-US" altLang="zh-CN" sz="2400" dirty="0" err="1"/>
              <a:t>x,y</a:t>
            </a:r>
            <a:r>
              <a:rPr lang="zh-CN" altLang="en-US" sz="2400" dirty="0"/>
              <a:t>分别引用了</a:t>
            </a:r>
            <a:r>
              <a:rPr lang="en-US" altLang="zh-CN" sz="2400" dirty="0" err="1"/>
              <a:t>a,b</a:t>
            </a:r>
            <a:r>
              <a:rPr lang="zh-CN" altLang="en-US" sz="2400" dirty="0"/>
              <a:t>变量</a:t>
            </a:r>
          </a:p>
          <a:p>
            <a:r>
              <a:rPr lang="zh-CN" altLang="en-US" sz="2400" dirty="0"/>
              <a:t>这样函数里面操作的其实就是实参</a:t>
            </a:r>
            <a:r>
              <a:rPr lang="en-US" altLang="zh-CN" sz="2400" dirty="0" err="1"/>
              <a:t>a,b</a:t>
            </a:r>
            <a:r>
              <a:rPr lang="zh-CN" altLang="en-US" sz="2400" dirty="0"/>
              <a:t>本身，也就是说函数里是可以直接修改到</a:t>
            </a:r>
            <a:r>
              <a:rPr lang="en-US" altLang="zh-CN" sz="2400" dirty="0" err="1"/>
              <a:t>a,b</a:t>
            </a:r>
            <a:r>
              <a:rPr lang="zh-CN" altLang="en-US" sz="2400" dirty="0"/>
              <a:t>的值了</a:t>
            </a:r>
          </a:p>
          <a:p>
            <a:r>
              <a:rPr lang="zh-CN" altLang="en-US" sz="2400" dirty="0"/>
              <a:t>这就是所谓的引用传递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162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CC56353B-2320-4AF6-9DC5-D7A1E09139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B5"/>
      </a:accent1>
      <a:accent2>
        <a:srgbClr val="00A0DC"/>
      </a:accent2>
      <a:accent3>
        <a:srgbClr val="283E4A"/>
      </a:accent3>
      <a:accent4>
        <a:srgbClr val="55595D"/>
      </a:accent4>
      <a:accent5>
        <a:srgbClr val="6F7173"/>
      </a:accent5>
      <a:accent6>
        <a:srgbClr val="9B9EA1"/>
      </a:accent6>
      <a:hlink>
        <a:srgbClr val="0077B5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6288</TotalTime>
  <Words>3925</Words>
  <Application>Microsoft Office PowerPoint</Application>
  <PresentationFormat>宽屏</PresentationFormat>
  <Paragraphs>546</Paragraphs>
  <Slides>40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微软雅黑</vt:lpstr>
      <vt:lpstr>Agency FB</vt:lpstr>
      <vt:lpstr>等线</vt:lpstr>
      <vt:lpstr>Wingdings</vt:lpstr>
      <vt:lpstr>Arial</vt:lpstr>
      <vt:lpstr>Calibri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</dc:creator>
  <cp:lastModifiedBy>huang1987515@126.com</cp:lastModifiedBy>
  <cp:revision>33</cp:revision>
  <dcterms:created xsi:type="dcterms:W3CDTF">2017-09-21T02:40:00Z</dcterms:created>
  <dcterms:modified xsi:type="dcterms:W3CDTF">2021-10-06T03:50:54Z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